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6" r:id="rId4"/>
    <p:sldId id="266" r:id="rId5"/>
    <p:sldId id="263" r:id="rId6"/>
    <p:sldId id="265" r:id="rId7"/>
    <p:sldId id="257" r:id="rId8"/>
    <p:sldId id="264" r:id="rId9"/>
    <p:sldId id="277" r:id="rId10"/>
    <p:sldId id="267" r:id="rId11"/>
    <p:sldId id="270" r:id="rId12"/>
    <p:sldId id="268" r:id="rId13"/>
    <p:sldId id="269" r:id="rId14"/>
    <p:sldId id="274" r:id="rId15"/>
    <p:sldId id="271" r:id="rId16"/>
    <p:sldId id="272" r:id="rId17"/>
    <p:sldId id="27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2" d="100"/>
          <a:sy n="82" d="100"/>
        </p:scale>
        <p:origin x="69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D2A1B-B3DE-67E7-D256-15A0B1D15F7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B9AD1E-0196-1372-81A4-BABEF2E37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C908A4B-55E5-7DA7-AA96-D08F4E2ACF9B}"/>
              </a:ext>
            </a:extLst>
          </p:cNvPr>
          <p:cNvSpPr>
            <a:spLocks noGrp="1"/>
          </p:cNvSpPr>
          <p:nvPr>
            <p:ph type="dt" sz="half" idx="10"/>
          </p:nvPr>
        </p:nvSpPr>
        <p:spPr/>
        <p:txBody>
          <a:bodyPr/>
          <a:lstStyle/>
          <a:p>
            <a:fld id="{CFD717AA-5FF5-4D08-9B9D-7A72DAF3A9F4}"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3C1FFFC9-C413-603F-7E20-3D859C149F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6B52A5-7D6C-744A-1816-1D324D1C234F}"/>
              </a:ext>
            </a:extLst>
          </p:cNvPr>
          <p:cNvSpPr>
            <a:spLocks noGrp="1"/>
          </p:cNvSpPr>
          <p:nvPr>
            <p:ph type="sldNum" sz="quarter" idx="12"/>
          </p:nvPr>
        </p:nvSpPr>
        <p:spPr/>
        <p:txBody>
          <a:body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346833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30297-D085-C6C9-EB17-AA377C937E3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9685A9-50FF-6106-5544-BB48E2420A5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52BA67-ECA7-5B5C-91B3-6D95789445F4}"/>
              </a:ext>
            </a:extLst>
          </p:cNvPr>
          <p:cNvSpPr>
            <a:spLocks noGrp="1"/>
          </p:cNvSpPr>
          <p:nvPr>
            <p:ph type="dt" sz="half" idx="10"/>
          </p:nvPr>
        </p:nvSpPr>
        <p:spPr/>
        <p:txBody>
          <a:bodyPr/>
          <a:lstStyle/>
          <a:p>
            <a:fld id="{CFD717AA-5FF5-4D08-9B9D-7A72DAF3A9F4}"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8D9FA6FF-3981-DC3F-BE13-6A4A35CC68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CCBB50-14C3-20B6-5834-86F9EBE0154B}"/>
              </a:ext>
            </a:extLst>
          </p:cNvPr>
          <p:cNvSpPr>
            <a:spLocks noGrp="1"/>
          </p:cNvSpPr>
          <p:nvPr>
            <p:ph type="sldNum" sz="quarter" idx="12"/>
          </p:nvPr>
        </p:nvSpPr>
        <p:spPr/>
        <p:txBody>
          <a:body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280950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C3C84F-F7ED-426A-C5F1-E293B780C91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B500FAB-32B1-E14A-2C24-116D67636F7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E234CB-D6CB-6569-FAF4-9934E04AC879}"/>
              </a:ext>
            </a:extLst>
          </p:cNvPr>
          <p:cNvSpPr>
            <a:spLocks noGrp="1"/>
          </p:cNvSpPr>
          <p:nvPr>
            <p:ph type="dt" sz="half" idx="10"/>
          </p:nvPr>
        </p:nvSpPr>
        <p:spPr/>
        <p:txBody>
          <a:bodyPr/>
          <a:lstStyle/>
          <a:p>
            <a:fld id="{CFD717AA-5FF5-4D08-9B9D-7A72DAF3A9F4}"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7E8CC4A5-CDD4-B941-2251-2E9B9F15EE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010C45-0116-E05F-6AE9-333DBE9E13F2}"/>
              </a:ext>
            </a:extLst>
          </p:cNvPr>
          <p:cNvSpPr>
            <a:spLocks noGrp="1"/>
          </p:cNvSpPr>
          <p:nvPr>
            <p:ph type="sldNum" sz="quarter" idx="12"/>
          </p:nvPr>
        </p:nvSpPr>
        <p:spPr/>
        <p:txBody>
          <a:body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16346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3EFB1-A125-07A1-DEF8-63A0072599C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C6A5D54-5759-9380-9276-9626FA78E10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F2CACC-C294-D803-830D-BDFB5FB8AFA3}"/>
              </a:ext>
            </a:extLst>
          </p:cNvPr>
          <p:cNvSpPr>
            <a:spLocks noGrp="1"/>
          </p:cNvSpPr>
          <p:nvPr>
            <p:ph type="dt" sz="half" idx="10"/>
          </p:nvPr>
        </p:nvSpPr>
        <p:spPr/>
        <p:txBody>
          <a:bodyPr/>
          <a:lstStyle/>
          <a:p>
            <a:fld id="{CFD717AA-5FF5-4D08-9B9D-7A72DAF3A9F4}"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1C465025-33D6-FF93-4E74-A6261B8D35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736457-1EF4-5576-FB57-277A22D0DDA8}"/>
              </a:ext>
            </a:extLst>
          </p:cNvPr>
          <p:cNvSpPr>
            <a:spLocks noGrp="1"/>
          </p:cNvSpPr>
          <p:nvPr>
            <p:ph type="sldNum" sz="quarter" idx="12"/>
          </p:nvPr>
        </p:nvSpPr>
        <p:spPr/>
        <p:txBody>
          <a:body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421106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1ECE0-8E09-0F36-51D5-4FBAC451E5D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2751428-A5D1-1B4E-7043-432B3A71B9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C4B5E4-8E31-FA6E-4B22-28423B3E279A}"/>
              </a:ext>
            </a:extLst>
          </p:cNvPr>
          <p:cNvSpPr>
            <a:spLocks noGrp="1"/>
          </p:cNvSpPr>
          <p:nvPr>
            <p:ph type="dt" sz="half" idx="10"/>
          </p:nvPr>
        </p:nvSpPr>
        <p:spPr/>
        <p:txBody>
          <a:bodyPr/>
          <a:lstStyle/>
          <a:p>
            <a:fld id="{CFD717AA-5FF5-4D08-9B9D-7A72DAF3A9F4}"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11BA2801-8D1B-6744-0D51-FE00D79AA3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A48812-1AD8-3A9F-F6A6-377E1888936E}"/>
              </a:ext>
            </a:extLst>
          </p:cNvPr>
          <p:cNvSpPr>
            <a:spLocks noGrp="1"/>
          </p:cNvSpPr>
          <p:nvPr>
            <p:ph type="sldNum" sz="quarter" idx="12"/>
          </p:nvPr>
        </p:nvSpPr>
        <p:spPr/>
        <p:txBody>
          <a:body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316425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FDBDB6-4DDD-7EF9-4FEA-EEDFFFA6DD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0368E1-16D9-C94F-98F3-26B27DFD9FC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89D63BB-66B7-8FA2-8BBA-8A160590094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63ACC27-876E-76C4-F8ED-0CE1F9E8AC83}"/>
              </a:ext>
            </a:extLst>
          </p:cNvPr>
          <p:cNvSpPr>
            <a:spLocks noGrp="1"/>
          </p:cNvSpPr>
          <p:nvPr>
            <p:ph type="dt" sz="half" idx="10"/>
          </p:nvPr>
        </p:nvSpPr>
        <p:spPr/>
        <p:txBody>
          <a:bodyPr/>
          <a:lstStyle/>
          <a:p>
            <a:fld id="{CFD717AA-5FF5-4D08-9B9D-7A72DAF3A9F4}" type="datetimeFigureOut">
              <a:rPr lang="zh-CN" altLang="en-US" smtClean="0"/>
              <a:t>2022/6/16</a:t>
            </a:fld>
            <a:endParaRPr lang="zh-CN" altLang="en-US"/>
          </a:p>
        </p:txBody>
      </p:sp>
      <p:sp>
        <p:nvSpPr>
          <p:cNvPr id="6" name="页脚占位符 5">
            <a:extLst>
              <a:ext uri="{FF2B5EF4-FFF2-40B4-BE49-F238E27FC236}">
                <a16:creationId xmlns:a16="http://schemas.microsoft.com/office/drawing/2014/main" id="{17A92C72-86A5-3AFE-9510-9485F0895B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5B6E56-EB5B-0F0C-2BB8-9D011FB95B9D}"/>
              </a:ext>
            </a:extLst>
          </p:cNvPr>
          <p:cNvSpPr>
            <a:spLocks noGrp="1"/>
          </p:cNvSpPr>
          <p:nvPr>
            <p:ph type="sldNum" sz="quarter" idx="12"/>
          </p:nvPr>
        </p:nvSpPr>
        <p:spPr/>
        <p:txBody>
          <a:body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48440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58983-3882-3DE5-D918-FB4A9352F0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11255C5-827A-C366-DB3F-3E41646C71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369801E-9EAF-355A-6647-7282AF5645E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0CF5B55-4E11-2FAC-7F57-AA2EFFB1F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D5646AA-DF26-8D21-015C-14006FA423A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2E41686-2AA1-9961-A00E-A392CCB181B2}"/>
              </a:ext>
            </a:extLst>
          </p:cNvPr>
          <p:cNvSpPr>
            <a:spLocks noGrp="1"/>
          </p:cNvSpPr>
          <p:nvPr>
            <p:ph type="dt" sz="half" idx="10"/>
          </p:nvPr>
        </p:nvSpPr>
        <p:spPr/>
        <p:txBody>
          <a:bodyPr/>
          <a:lstStyle/>
          <a:p>
            <a:fld id="{CFD717AA-5FF5-4D08-9B9D-7A72DAF3A9F4}" type="datetimeFigureOut">
              <a:rPr lang="zh-CN" altLang="en-US" smtClean="0"/>
              <a:t>2022/6/16</a:t>
            </a:fld>
            <a:endParaRPr lang="zh-CN" altLang="en-US"/>
          </a:p>
        </p:txBody>
      </p:sp>
      <p:sp>
        <p:nvSpPr>
          <p:cNvPr id="8" name="页脚占位符 7">
            <a:extLst>
              <a:ext uri="{FF2B5EF4-FFF2-40B4-BE49-F238E27FC236}">
                <a16:creationId xmlns:a16="http://schemas.microsoft.com/office/drawing/2014/main" id="{B38B77B2-0B74-B759-D809-A513BD61C57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7D99FA3-20CB-F7E1-CFE7-3281B24E68E0}"/>
              </a:ext>
            </a:extLst>
          </p:cNvPr>
          <p:cNvSpPr>
            <a:spLocks noGrp="1"/>
          </p:cNvSpPr>
          <p:nvPr>
            <p:ph type="sldNum" sz="quarter" idx="12"/>
          </p:nvPr>
        </p:nvSpPr>
        <p:spPr/>
        <p:txBody>
          <a:body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263913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A3D0A-79B9-14E2-4EF4-6B37E862A5A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FEB55D1-CF85-C8FB-E06E-97971668F757}"/>
              </a:ext>
            </a:extLst>
          </p:cNvPr>
          <p:cNvSpPr>
            <a:spLocks noGrp="1"/>
          </p:cNvSpPr>
          <p:nvPr>
            <p:ph type="dt" sz="half" idx="10"/>
          </p:nvPr>
        </p:nvSpPr>
        <p:spPr/>
        <p:txBody>
          <a:bodyPr/>
          <a:lstStyle/>
          <a:p>
            <a:fld id="{CFD717AA-5FF5-4D08-9B9D-7A72DAF3A9F4}" type="datetimeFigureOut">
              <a:rPr lang="zh-CN" altLang="en-US" smtClean="0"/>
              <a:t>2022/6/16</a:t>
            </a:fld>
            <a:endParaRPr lang="zh-CN" altLang="en-US"/>
          </a:p>
        </p:txBody>
      </p:sp>
      <p:sp>
        <p:nvSpPr>
          <p:cNvPr id="4" name="页脚占位符 3">
            <a:extLst>
              <a:ext uri="{FF2B5EF4-FFF2-40B4-BE49-F238E27FC236}">
                <a16:creationId xmlns:a16="http://schemas.microsoft.com/office/drawing/2014/main" id="{197D83D9-97DF-76A5-66FB-698F75AF6E4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40127CF-2568-4BDB-8203-187DBC8367E4}"/>
              </a:ext>
            </a:extLst>
          </p:cNvPr>
          <p:cNvSpPr>
            <a:spLocks noGrp="1"/>
          </p:cNvSpPr>
          <p:nvPr>
            <p:ph type="sldNum" sz="quarter" idx="12"/>
          </p:nvPr>
        </p:nvSpPr>
        <p:spPr/>
        <p:txBody>
          <a:body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369854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F6CC31E-DEDD-2E61-78F5-2F0F10CD0AC6}"/>
              </a:ext>
            </a:extLst>
          </p:cNvPr>
          <p:cNvSpPr>
            <a:spLocks noGrp="1"/>
          </p:cNvSpPr>
          <p:nvPr>
            <p:ph type="dt" sz="half" idx="10"/>
          </p:nvPr>
        </p:nvSpPr>
        <p:spPr/>
        <p:txBody>
          <a:bodyPr/>
          <a:lstStyle/>
          <a:p>
            <a:fld id="{CFD717AA-5FF5-4D08-9B9D-7A72DAF3A9F4}" type="datetimeFigureOut">
              <a:rPr lang="zh-CN" altLang="en-US" smtClean="0"/>
              <a:t>2022/6/16</a:t>
            </a:fld>
            <a:endParaRPr lang="zh-CN" altLang="en-US"/>
          </a:p>
        </p:txBody>
      </p:sp>
      <p:sp>
        <p:nvSpPr>
          <p:cNvPr id="3" name="页脚占位符 2">
            <a:extLst>
              <a:ext uri="{FF2B5EF4-FFF2-40B4-BE49-F238E27FC236}">
                <a16:creationId xmlns:a16="http://schemas.microsoft.com/office/drawing/2014/main" id="{BF8D83C3-FA4B-DE1E-D7CB-70F9EA1BEB6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D689F2-416F-3CEE-19A2-02E572E28B14}"/>
              </a:ext>
            </a:extLst>
          </p:cNvPr>
          <p:cNvSpPr>
            <a:spLocks noGrp="1"/>
          </p:cNvSpPr>
          <p:nvPr>
            <p:ph type="sldNum" sz="quarter" idx="12"/>
          </p:nvPr>
        </p:nvSpPr>
        <p:spPr/>
        <p:txBody>
          <a:body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353866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D4973-FB94-517F-F8D3-E0152B30D1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CC8C0F-7FC0-4B02-5000-C20B20BF9B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0425950-3015-C46E-AF23-BF00F3053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6C1B14A-0080-FBD5-8A02-3F35187B15BB}"/>
              </a:ext>
            </a:extLst>
          </p:cNvPr>
          <p:cNvSpPr>
            <a:spLocks noGrp="1"/>
          </p:cNvSpPr>
          <p:nvPr>
            <p:ph type="dt" sz="half" idx="10"/>
          </p:nvPr>
        </p:nvSpPr>
        <p:spPr/>
        <p:txBody>
          <a:bodyPr/>
          <a:lstStyle/>
          <a:p>
            <a:fld id="{CFD717AA-5FF5-4D08-9B9D-7A72DAF3A9F4}" type="datetimeFigureOut">
              <a:rPr lang="zh-CN" altLang="en-US" smtClean="0"/>
              <a:t>2022/6/16</a:t>
            </a:fld>
            <a:endParaRPr lang="zh-CN" altLang="en-US"/>
          </a:p>
        </p:txBody>
      </p:sp>
      <p:sp>
        <p:nvSpPr>
          <p:cNvPr id="6" name="页脚占位符 5">
            <a:extLst>
              <a:ext uri="{FF2B5EF4-FFF2-40B4-BE49-F238E27FC236}">
                <a16:creationId xmlns:a16="http://schemas.microsoft.com/office/drawing/2014/main" id="{58C1FB33-D358-8493-8545-C9B28194E0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A75934-60FD-9F82-0ED1-49180630EF81}"/>
              </a:ext>
            </a:extLst>
          </p:cNvPr>
          <p:cNvSpPr>
            <a:spLocks noGrp="1"/>
          </p:cNvSpPr>
          <p:nvPr>
            <p:ph type="sldNum" sz="quarter" idx="12"/>
          </p:nvPr>
        </p:nvSpPr>
        <p:spPr/>
        <p:txBody>
          <a:body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57878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4BDAD-FE18-CBCC-B4B7-E9B34622D6E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AAD91D-8919-B042-5611-32D207F0C0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AB59139-D005-6F19-708E-CF2D68E6E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4E1C3B4-EDB1-2D82-4EBF-DC8EDB79AFF3}"/>
              </a:ext>
            </a:extLst>
          </p:cNvPr>
          <p:cNvSpPr>
            <a:spLocks noGrp="1"/>
          </p:cNvSpPr>
          <p:nvPr>
            <p:ph type="dt" sz="half" idx="10"/>
          </p:nvPr>
        </p:nvSpPr>
        <p:spPr/>
        <p:txBody>
          <a:bodyPr/>
          <a:lstStyle/>
          <a:p>
            <a:fld id="{CFD717AA-5FF5-4D08-9B9D-7A72DAF3A9F4}" type="datetimeFigureOut">
              <a:rPr lang="zh-CN" altLang="en-US" smtClean="0"/>
              <a:t>2022/6/16</a:t>
            </a:fld>
            <a:endParaRPr lang="zh-CN" altLang="en-US"/>
          </a:p>
        </p:txBody>
      </p:sp>
      <p:sp>
        <p:nvSpPr>
          <p:cNvPr id="6" name="页脚占位符 5">
            <a:extLst>
              <a:ext uri="{FF2B5EF4-FFF2-40B4-BE49-F238E27FC236}">
                <a16:creationId xmlns:a16="http://schemas.microsoft.com/office/drawing/2014/main" id="{D3318FB0-B5FB-ABD5-13A5-62722F5E35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BDCFE4-9580-C8C6-4DFB-8C43A6FB1076}"/>
              </a:ext>
            </a:extLst>
          </p:cNvPr>
          <p:cNvSpPr>
            <a:spLocks noGrp="1"/>
          </p:cNvSpPr>
          <p:nvPr>
            <p:ph type="sldNum" sz="quarter" idx="12"/>
          </p:nvPr>
        </p:nvSpPr>
        <p:spPr/>
        <p:txBody>
          <a:body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40622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E94521-9BE3-A77A-46D1-EE84FD614A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4536BDF-E364-9EEE-3443-339515C814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A949CF-C783-5B51-2BE8-20938D7B0B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D717AA-5FF5-4D08-9B9D-7A72DAF3A9F4}"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1959A271-DAB8-A6B5-BF87-BA5A7DD15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71642F6-AFA2-F255-C6F9-BFA67C7AD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B8DA98-83CA-4C5B-9D41-8EB19FD3D5DE}" type="slidenum">
              <a:rPr lang="zh-CN" altLang="en-US" smtClean="0"/>
              <a:t>‹#›</a:t>
            </a:fld>
            <a:endParaRPr lang="zh-CN" altLang="en-US"/>
          </a:p>
        </p:txBody>
      </p:sp>
    </p:spTree>
    <p:extLst>
      <p:ext uri="{BB962C8B-B14F-4D97-AF65-F5344CB8AC3E}">
        <p14:creationId xmlns:p14="http://schemas.microsoft.com/office/powerpoint/2010/main" val="2865742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78DE1-01B1-91F5-5FA1-CD735761E29F}"/>
              </a:ext>
            </a:extLst>
          </p:cNvPr>
          <p:cNvSpPr txBox="1"/>
          <p:nvPr/>
        </p:nvSpPr>
        <p:spPr>
          <a:xfrm>
            <a:off x="1595535" y="2413337"/>
            <a:ext cx="9000930" cy="1015663"/>
          </a:xfrm>
          <a:prstGeom prst="rect">
            <a:avLst/>
          </a:prstGeom>
          <a:noFill/>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如何丰富项目内容</a:t>
            </a:r>
            <a:endParaRPr lang="zh-CN" altLang="en-US" sz="60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827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78DE1-01B1-91F5-5FA1-CD735761E29F}"/>
              </a:ext>
            </a:extLst>
          </p:cNvPr>
          <p:cNvSpPr txBox="1"/>
          <p:nvPr/>
        </p:nvSpPr>
        <p:spPr>
          <a:xfrm>
            <a:off x="1454992" y="2659559"/>
            <a:ext cx="9282015" cy="769441"/>
          </a:xfrm>
          <a:prstGeom prst="rect">
            <a:avLst/>
          </a:prstGeom>
          <a:noFill/>
        </p:spPr>
        <p:txBody>
          <a:bodyPr wrap="square" rtlCol="0">
            <a:spAutoFit/>
          </a:bodyPr>
          <a:lstStyle/>
          <a:p>
            <a:pPr algn="ctr"/>
            <a:r>
              <a:rPr lang="zh-CN" altLang="en-US" sz="4400" b="1" dirty="0">
                <a:solidFill>
                  <a:srgbClr val="FFFF00"/>
                </a:solidFill>
                <a:latin typeface="微软雅黑" panose="020B0503020204020204" pitchFamily="34" charset="-122"/>
                <a:ea typeface="微软雅黑" panose="020B0503020204020204" pitchFamily="34" charset="-122"/>
              </a:rPr>
              <a:t>对标企业能给你带来什么？</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3CE0B51-BFB8-8EC7-AB81-A91C01E7AB34}"/>
              </a:ext>
            </a:extLst>
          </p:cNvPr>
          <p:cNvSpPr txBox="1"/>
          <p:nvPr/>
        </p:nvSpPr>
        <p:spPr>
          <a:xfrm>
            <a:off x="286917" y="314521"/>
            <a:ext cx="2950805" cy="461665"/>
          </a:xfrm>
          <a:prstGeom prst="rect">
            <a:avLst/>
          </a:prstGeom>
          <a:noFill/>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需求填补途径？</a:t>
            </a:r>
            <a:endParaRPr lang="zh-CN" altLang="en-US" sz="2400" dirty="0"/>
          </a:p>
        </p:txBody>
      </p:sp>
    </p:spTree>
    <p:extLst>
      <p:ext uri="{BB962C8B-B14F-4D97-AF65-F5344CB8AC3E}">
        <p14:creationId xmlns:p14="http://schemas.microsoft.com/office/powerpoint/2010/main" val="21878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星形: 五角 4">
            <a:extLst>
              <a:ext uri="{FF2B5EF4-FFF2-40B4-BE49-F238E27FC236}">
                <a16:creationId xmlns:a16="http://schemas.microsoft.com/office/drawing/2014/main" id="{8CBE0A32-0B27-0BBE-6A58-C5C3D91CF5AA}"/>
              </a:ext>
            </a:extLst>
          </p:cNvPr>
          <p:cNvSpPr/>
          <p:nvPr/>
        </p:nvSpPr>
        <p:spPr>
          <a:xfrm>
            <a:off x="111760" y="254000"/>
            <a:ext cx="447040" cy="4165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6CE5658-1F10-B466-0D91-B9A822DF1EE8}"/>
              </a:ext>
            </a:extLst>
          </p:cNvPr>
          <p:cNvPicPr>
            <a:picLocks noChangeAspect="1"/>
          </p:cNvPicPr>
          <p:nvPr/>
        </p:nvPicPr>
        <p:blipFill rotWithShape="1">
          <a:blip r:embed="rId2"/>
          <a:srcRect l="3005" r="3927"/>
          <a:stretch/>
        </p:blipFill>
        <p:spPr>
          <a:xfrm>
            <a:off x="3466035" y="0"/>
            <a:ext cx="8725966" cy="6858000"/>
          </a:xfrm>
          <a:prstGeom prst="rect">
            <a:avLst/>
          </a:prstGeom>
        </p:spPr>
      </p:pic>
      <p:sp>
        <p:nvSpPr>
          <p:cNvPr id="13" name="文本框 12">
            <a:extLst>
              <a:ext uri="{FF2B5EF4-FFF2-40B4-BE49-F238E27FC236}">
                <a16:creationId xmlns:a16="http://schemas.microsoft.com/office/drawing/2014/main" id="{604050FA-6D59-2E30-6F3D-0B0ED5FFA3E6}"/>
              </a:ext>
            </a:extLst>
          </p:cNvPr>
          <p:cNvSpPr txBox="1"/>
          <p:nvPr/>
        </p:nvSpPr>
        <p:spPr>
          <a:xfrm>
            <a:off x="335280" y="198014"/>
            <a:ext cx="2446448"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发展方向</a:t>
            </a:r>
          </a:p>
        </p:txBody>
      </p:sp>
      <p:sp>
        <p:nvSpPr>
          <p:cNvPr id="7" name="文本框 6">
            <a:extLst>
              <a:ext uri="{FF2B5EF4-FFF2-40B4-BE49-F238E27FC236}">
                <a16:creationId xmlns:a16="http://schemas.microsoft.com/office/drawing/2014/main" id="{970EA27C-3F72-0997-BA98-3BF65F404F3F}"/>
              </a:ext>
            </a:extLst>
          </p:cNvPr>
          <p:cNvSpPr txBox="1"/>
          <p:nvPr/>
        </p:nvSpPr>
        <p:spPr>
          <a:xfrm>
            <a:off x="335280" y="1655526"/>
            <a:ext cx="3053443" cy="4093428"/>
          </a:xfrm>
          <a:prstGeom prst="rect">
            <a:avLst/>
          </a:prstGeom>
          <a:no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金风科技的园区部署着两个高大的风力发电机，能提供 </a:t>
            </a:r>
            <a:r>
              <a:rPr lang="en-US" altLang="zh-CN" sz="2000" dirty="0">
                <a:solidFill>
                  <a:srgbClr val="FFFF00"/>
                </a:solidFill>
                <a:latin typeface="微软雅黑" panose="020B0503020204020204" pitchFamily="34" charset="-122"/>
                <a:ea typeface="微软雅黑" panose="020B0503020204020204" pitchFamily="34" charset="-122"/>
              </a:rPr>
              <a:t>4.8MW </a:t>
            </a:r>
            <a:r>
              <a:rPr lang="zh-CN" altLang="en-US" sz="2000" dirty="0">
                <a:solidFill>
                  <a:srgbClr val="FFFF00"/>
                </a:solidFill>
                <a:latin typeface="微软雅黑" panose="020B0503020204020204" pitchFamily="34" charset="-122"/>
                <a:ea typeface="微软雅黑" panose="020B0503020204020204" pitchFamily="34" charset="-122"/>
              </a:rPr>
              <a:t>的风电</a:t>
            </a:r>
            <a:r>
              <a:rPr lang="zh-CN" altLang="en-US" sz="2000" dirty="0">
                <a:solidFill>
                  <a:schemeClr val="bg1"/>
                </a:solidFill>
                <a:latin typeface="微软雅黑" panose="020B0503020204020204" pitchFamily="34" charset="-122"/>
                <a:ea typeface="微软雅黑" panose="020B0503020204020204" pitchFamily="34" charset="-122"/>
              </a:rPr>
              <a:t>。 园区还部署</a:t>
            </a:r>
            <a:r>
              <a:rPr lang="zh-CN" altLang="en-US" sz="2000" dirty="0">
                <a:solidFill>
                  <a:srgbClr val="FFFF00"/>
                </a:solidFill>
                <a:latin typeface="微软雅黑" panose="020B0503020204020204" pitchFamily="34" charset="-122"/>
                <a:ea typeface="微软雅黑" panose="020B0503020204020204" pitchFamily="34" charset="-122"/>
              </a:rPr>
              <a:t>着 </a:t>
            </a:r>
            <a:r>
              <a:rPr lang="en-US" altLang="zh-CN" sz="2000" dirty="0">
                <a:solidFill>
                  <a:srgbClr val="FFFF00"/>
                </a:solidFill>
                <a:latin typeface="微软雅黑" panose="020B0503020204020204" pitchFamily="34" charset="-122"/>
                <a:ea typeface="微软雅黑" panose="020B0503020204020204" pitchFamily="34" charset="-122"/>
              </a:rPr>
              <a:t>1.3MW </a:t>
            </a:r>
            <a:r>
              <a:rPr lang="zh-CN" altLang="en-US" sz="2000" dirty="0">
                <a:solidFill>
                  <a:srgbClr val="FFFF00"/>
                </a:solidFill>
                <a:latin typeface="微软雅黑" panose="020B0503020204020204" pitchFamily="34" charset="-122"/>
                <a:ea typeface="微软雅黑" panose="020B0503020204020204" pitchFamily="34" charset="-122"/>
              </a:rPr>
              <a:t>的分布式光伏</a:t>
            </a:r>
            <a:r>
              <a:rPr lang="zh-CN" altLang="en-US" sz="2000" dirty="0">
                <a:solidFill>
                  <a:schemeClr val="bg1"/>
                </a:solidFill>
                <a:latin typeface="微软雅黑" panose="020B0503020204020204" pitchFamily="34" charset="-122"/>
                <a:ea typeface="微软雅黑" panose="020B0503020204020204" pitchFamily="34" charset="-122"/>
              </a:rPr>
              <a:t>。 园区还部署着</a:t>
            </a:r>
            <a:r>
              <a:rPr lang="zh-CN" altLang="en-US" sz="2000" dirty="0">
                <a:solidFill>
                  <a:srgbClr val="FFFF00"/>
                </a:solidFill>
                <a:latin typeface="微软雅黑" panose="020B0503020204020204" pitchFamily="34" charset="-122"/>
                <a:ea typeface="微软雅黑" panose="020B0503020204020204" pitchFamily="34" charset="-122"/>
              </a:rPr>
              <a:t>钒液流、锂电池、超级电容</a:t>
            </a:r>
            <a:r>
              <a:rPr lang="zh-CN" altLang="en-US" sz="2000" dirty="0">
                <a:solidFill>
                  <a:schemeClr val="bg1"/>
                </a:solidFill>
                <a:latin typeface="微软雅黑" panose="020B0503020204020204" pitchFamily="34" charset="-122"/>
                <a:ea typeface="微软雅黑" panose="020B0503020204020204" pitchFamily="34" charset="-122"/>
              </a:rPr>
              <a:t>等多种形式的储能模块，配合</a:t>
            </a:r>
            <a:r>
              <a:rPr lang="zh-CN" altLang="en-US" sz="2000" dirty="0">
                <a:solidFill>
                  <a:srgbClr val="FFFF00"/>
                </a:solidFill>
                <a:latin typeface="微软雅黑" panose="020B0503020204020204" pitchFamily="34" charset="-122"/>
                <a:ea typeface="微软雅黑" panose="020B0503020204020204" pitchFamily="34" charset="-122"/>
              </a:rPr>
              <a:t>数字化的管理系统</a:t>
            </a:r>
            <a:r>
              <a:rPr lang="zh-CN" altLang="en-US" sz="2000" dirty="0">
                <a:solidFill>
                  <a:schemeClr val="bg1"/>
                </a:solidFill>
                <a:latin typeface="微软雅黑" panose="020B0503020204020204" pitchFamily="34" charset="-122"/>
                <a:ea typeface="微软雅黑" panose="020B0503020204020204" pitchFamily="34" charset="-122"/>
              </a:rPr>
              <a:t>，实现了多种能源设备的调度运行数字化的管理系统还使得园区实现了水、电、气等能耗的</a:t>
            </a:r>
            <a:r>
              <a:rPr lang="zh-CN" altLang="en-US" sz="2000" dirty="0">
                <a:solidFill>
                  <a:srgbClr val="FFFF00"/>
                </a:solidFill>
                <a:latin typeface="微软雅黑" panose="020B0503020204020204" pitchFamily="34" charset="-122"/>
                <a:ea typeface="微软雅黑" panose="020B0503020204020204" pitchFamily="34" charset="-122"/>
              </a:rPr>
              <a:t>数字化、可视化。</a:t>
            </a:r>
          </a:p>
        </p:txBody>
      </p:sp>
      <p:sp>
        <p:nvSpPr>
          <p:cNvPr id="2" name="矩形 1">
            <a:extLst>
              <a:ext uri="{FF2B5EF4-FFF2-40B4-BE49-F238E27FC236}">
                <a16:creationId xmlns:a16="http://schemas.microsoft.com/office/drawing/2014/main" id="{2BDD5D22-0D77-60E5-26C9-609ABEC0FDA9}"/>
              </a:ext>
            </a:extLst>
          </p:cNvPr>
          <p:cNvSpPr/>
          <p:nvPr/>
        </p:nvSpPr>
        <p:spPr>
          <a:xfrm>
            <a:off x="0" y="2277138"/>
            <a:ext cx="12191999" cy="2850204"/>
          </a:xfrm>
          <a:prstGeom prst="rect">
            <a:avLst/>
          </a:prstGeom>
          <a:solidFill>
            <a:schemeClr val="dk1">
              <a:alpha val="7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600" b="1" dirty="0">
                <a:solidFill>
                  <a:srgbClr val="FFFF00"/>
                </a:solidFill>
                <a:latin typeface="微软雅黑" panose="020B0503020204020204" pitchFamily="34" charset="-122"/>
                <a:ea typeface="微软雅黑" panose="020B0503020204020204" pitchFamily="34" charset="-122"/>
              </a:rPr>
              <a:t>总结共同点：拓展和提供技术方向</a:t>
            </a:r>
            <a:endParaRPr lang="en-US" altLang="zh-CN" sz="3600" b="1" dirty="0">
              <a:solidFill>
                <a:srgbClr val="FFFF00"/>
              </a:solidFill>
              <a:latin typeface="微软雅黑" panose="020B0503020204020204" pitchFamily="34" charset="-122"/>
              <a:ea typeface="微软雅黑" panose="020B0503020204020204" pitchFamily="34" charset="-122"/>
            </a:endParaRPr>
          </a:p>
          <a:p>
            <a:pPr algn="ctr"/>
            <a:endParaRPr lang="en-US" altLang="zh-CN" sz="1600" b="1" dirty="0">
              <a:solidFill>
                <a:srgbClr val="FFFF00"/>
              </a:solidFill>
              <a:latin typeface="微软雅黑" panose="020B0503020204020204" pitchFamily="34" charset="-122"/>
              <a:ea typeface="微软雅黑" panose="020B0503020204020204" pitchFamily="34" charset="-122"/>
            </a:endParaRPr>
          </a:p>
          <a:p>
            <a:pPr algn="ctr"/>
            <a:r>
              <a:rPr lang="zh-CN" altLang="en-US" sz="3600" b="1" dirty="0">
                <a:solidFill>
                  <a:srgbClr val="FFFF00"/>
                </a:solidFill>
                <a:latin typeface="微软雅黑" panose="020B0503020204020204" pitchFamily="34" charset="-122"/>
                <a:ea typeface="微软雅黑" panose="020B0503020204020204" pitchFamily="34" charset="-122"/>
              </a:rPr>
              <a:t>对比不同点：发掘项目核心竞争力、改进项目短板</a:t>
            </a:r>
          </a:p>
        </p:txBody>
      </p:sp>
    </p:spTree>
    <p:extLst>
      <p:ext uri="{BB962C8B-B14F-4D97-AF65-F5344CB8AC3E}">
        <p14:creationId xmlns:p14="http://schemas.microsoft.com/office/powerpoint/2010/main" val="3768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78DE1-01B1-91F5-5FA1-CD735761E29F}"/>
              </a:ext>
            </a:extLst>
          </p:cNvPr>
          <p:cNvSpPr txBox="1"/>
          <p:nvPr/>
        </p:nvSpPr>
        <p:spPr>
          <a:xfrm>
            <a:off x="335280" y="210532"/>
            <a:ext cx="3159760"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重要资料获取</a:t>
            </a:r>
          </a:p>
        </p:txBody>
      </p:sp>
      <p:sp>
        <p:nvSpPr>
          <p:cNvPr id="5" name="星形: 五角 4">
            <a:extLst>
              <a:ext uri="{FF2B5EF4-FFF2-40B4-BE49-F238E27FC236}">
                <a16:creationId xmlns:a16="http://schemas.microsoft.com/office/drawing/2014/main" id="{8CBE0A32-0B27-0BBE-6A58-C5C3D91CF5AA}"/>
              </a:ext>
            </a:extLst>
          </p:cNvPr>
          <p:cNvSpPr/>
          <p:nvPr/>
        </p:nvSpPr>
        <p:spPr>
          <a:xfrm>
            <a:off x="111760" y="294640"/>
            <a:ext cx="447040" cy="4165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AF4EEBC8-E478-ECF1-74F3-AD08BC8BD823}"/>
              </a:ext>
            </a:extLst>
          </p:cNvPr>
          <p:cNvPicPr>
            <a:picLocks noChangeAspect="1"/>
          </p:cNvPicPr>
          <p:nvPr/>
        </p:nvPicPr>
        <p:blipFill>
          <a:blip r:embed="rId2"/>
          <a:stretch>
            <a:fillRect/>
          </a:stretch>
        </p:blipFill>
        <p:spPr>
          <a:xfrm>
            <a:off x="558800" y="1255385"/>
            <a:ext cx="9704751" cy="5486198"/>
          </a:xfrm>
          <a:prstGeom prst="rect">
            <a:avLst/>
          </a:prstGeom>
        </p:spPr>
      </p:pic>
      <p:pic>
        <p:nvPicPr>
          <p:cNvPr id="7" name="图片 6">
            <a:extLst>
              <a:ext uri="{FF2B5EF4-FFF2-40B4-BE49-F238E27FC236}">
                <a16:creationId xmlns:a16="http://schemas.microsoft.com/office/drawing/2014/main" id="{408B9A98-2955-EA7C-703D-BD2DEDB2B22A}"/>
              </a:ext>
            </a:extLst>
          </p:cNvPr>
          <p:cNvPicPr>
            <a:picLocks noChangeAspect="1"/>
          </p:cNvPicPr>
          <p:nvPr/>
        </p:nvPicPr>
        <p:blipFill>
          <a:blip r:embed="rId3"/>
          <a:stretch>
            <a:fillRect/>
          </a:stretch>
        </p:blipFill>
        <p:spPr>
          <a:xfrm>
            <a:off x="993728" y="1098958"/>
            <a:ext cx="9704751" cy="5430782"/>
          </a:xfrm>
          <a:prstGeom prst="rect">
            <a:avLst/>
          </a:prstGeom>
        </p:spPr>
      </p:pic>
      <p:pic>
        <p:nvPicPr>
          <p:cNvPr id="11" name="图片 10">
            <a:extLst>
              <a:ext uri="{FF2B5EF4-FFF2-40B4-BE49-F238E27FC236}">
                <a16:creationId xmlns:a16="http://schemas.microsoft.com/office/drawing/2014/main" id="{117A44EA-8411-9C1D-BB54-6A41D03EBFB8}"/>
              </a:ext>
            </a:extLst>
          </p:cNvPr>
          <p:cNvPicPr>
            <a:picLocks noChangeAspect="1"/>
          </p:cNvPicPr>
          <p:nvPr/>
        </p:nvPicPr>
        <p:blipFill>
          <a:blip r:embed="rId4"/>
          <a:stretch>
            <a:fillRect/>
          </a:stretch>
        </p:blipFill>
        <p:spPr>
          <a:xfrm>
            <a:off x="1493521" y="996302"/>
            <a:ext cx="9701182" cy="5416551"/>
          </a:xfrm>
          <a:prstGeom prst="rect">
            <a:avLst/>
          </a:prstGeom>
        </p:spPr>
      </p:pic>
      <p:pic>
        <p:nvPicPr>
          <p:cNvPr id="3" name="图片 2">
            <a:extLst>
              <a:ext uri="{FF2B5EF4-FFF2-40B4-BE49-F238E27FC236}">
                <a16:creationId xmlns:a16="http://schemas.microsoft.com/office/drawing/2014/main" id="{7C1A5D28-C8BE-B181-189C-E9C963BAB480}"/>
              </a:ext>
            </a:extLst>
          </p:cNvPr>
          <p:cNvPicPr>
            <a:picLocks noChangeAspect="1"/>
          </p:cNvPicPr>
          <p:nvPr/>
        </p:nvPicPr>
        <p:blipFill>
          <a:blip r:embed="rId5"/>
          <a:stretch>
            <a:fillRect/>
          </a:stretch>
        </p:blipFill>
        <p:spPr>
          <a:xfrm>
            <a:off x="1957313" y="879415"/>
            <a:ext cx="9704751" cy="5468441"/>
          </a:xfrm>
          <a:prstGeom prst="rect">
            <a:avLst/>
          </a:prstGeom>
        </p:spPr>
      </p:pic>
    </p:spTree>
    <p:extLst>
      <p:ext uri="{BB962C8B-B14F-4D97-AF65-F5344CB8AC3E}">
        <p14:creationId xmlns:p14="http://schemas.microsoft.com/office/powerpoint/2010/main" val="235780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星形: 五角 4">
            <a:extLst>
              <a:ext uri="{FF2B5EF4-FFF2-40B4-BE49-F238E27FC236}">
                <a16:creationId xmlns:a16="http://schemas.microsoft.com/office/drawing/2014/main" id="{8CBE0A32-0B27-0BBE-6A58-C5C3D91CF5AA}"/>
              </a:ext>
            </a:extLst>
          </p:cNvPr>
          <p:cNvSpPr/>
          <p:nvPr/>
        </p:nvSpPr>
        <p:spPr>
          <a:xfrm>
            <a:off x="111760" y="254000"/>
            <a:ext cx="447040" cy="4165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8AB544C-1A15-0BC3-266C-15360BFF1F24}"/>
              </a:ext>
            </a:extLst>
          </p:cNvPr>
          <p:cNvPicPr>
            <a:picLocks noChangeAspect="1"/>
          </p:cNvPicPr>
          <p:nvPr/>
        </p:nvPicPr>
        <p:blipFill>
          <a:blip r:embed="rId2"/>
          <a:stretch>
            <a:fillRect/>
          </a:stretch>
        </p:blipFill>
        <p:spPr>
          <a:xfrm>
            <a:off x="6066116" y="584775"/>
            <a:ext cx="5790604" cy="3733225"/>
          </a:xfrm>
          <a:prstGeom prst="rect">
            <a:avLst/>
          </a:prstGeom>
        </p:spPr>
      </p:pic>
      <p:pic>
        <p:nvPicPr>
          <p:cNvPr id="8" name="图片 7">
            <a:extLst>
              <a:ext uri="{FF2B5EF4-FFF2-40B4-BE49-F238E27FC236}">
                <a16:creationId xmlns:a16="http://schemas.microsoft.com/office/drawing/2014/main" id="{8DC772DB-84BD-88D3-BC3D-EB2236525A05}"/>
              </a:ext>
            </a:extLst>
          </p:cNvPr>
          <p:cNvPicPr>
            <a:picLocks noChangeAspect="1"/>
          </p:cNvPicPr>
          <p:nvPr/>
        </p:nvPicPr>
        <p:blipFill>
          <a:blip r:embed="rId3"/>
          <a:stretch>
            <a:fillRect/>
          </a:stretch>
        </p:blipFill>
        <p:spPr>
          <a:xfrm>
            <a:off x="6064109" y="3825815"/>
            <a:ext cx="5792611" cy="2778185"/>
          </a:xfrm>
          <a:prstGeom prst="rect">
            <a:avLst/>
          </a:prstGeom>
        </p:spPr>
      </p:pic>
      <p:pic>
        <p:nvPicPr>
          <p:cNvPr id="12" name="图片 11">
            <a:extLst>
              <a:ext uri="{FF2B5EF4-FFF2-40B4-BE49-F238E27FC236}">
                <a16:creationId xmlns:a16="http://schemas.microsoft.com/office/drawing/2014/main" id="{8317783D-A6A0-7EC2-A8C6-4E7CDD97A37B}"/>
              </a:ext>
            </a:extLst>
          </p:cNvPr>
          <p:cNvPicPr>
            <a:picLocks noChangeAspect="1"/>
          </p:cNvPicPr>
          <p:nvPr/>
        </p:nvPicPr>
        <p:blipFill>
          <a:blip r:embed="rId4"/>
          <a:stretch>
            <a:fillRect/>
          </a:stretch>
        </p:blipFill>
        <p:spPr>
          <a:xfrm>
            <a:off x="951911" y="921674"/>
            <a:ext cx="4253797" cy="1916504"/>
          </a:xfrm>
          <a:prstGeom prst="rect">
            <a:avLst/>
          </a:prstGeom>
        </p:spPr>
      </p:pic>
      <p:pic>
        <p:nvPicPr>
          <p:cNvPr id="14" name="图片 13">
            <a:extLst>
              <a:ext uri="{FF2B5EF4-FFF2-40B4-BE49-F238E27FC236}">
                <a16:creationId xmlns:a16="http://schemas.microsoft.com/office/drawing/2014/main" id="{4403DB7E-A495-5CD8-9E91-DE29D35E0407}"/>
              </a:ext>
            </a:extLst>
          </p:cNvPr>
          <p:cNvPicPr>
            <a:picLocks noChangeAspect="1"/>
          </p:cNvPicPr>
          <p:nvPr/>
        </p:nvPicPr>
        <p:blipFill>
          <a:blip r:embed="rId5"/>
          <a:stretch>
            <a:fillRect/>
          </a:stretch>
        </p:blipFill>
        <p:spPr>
          <a:xfrm>
            <a:off x="951911" y="2761718"/>
            <a:ext cx="4253796" cy="2002238"/>
          </a:xfrm>
          <a:prstGeom prst="rect">
            <a:avLst/>
          </a:prstGeom>
        </p:spPr>
      </p:pic>
      <p:pic>
        <p:nvPicPr>
          <p:cNvPr id="16" name="图片 15">
            <a:extLst>
              <a:ext uri="{FF2B5EF4-FFF2-40B4-BE49-F238E27FC236}">
                <a16:creationId xmlns:a16="http://schemas.microsoft.com/office/drawing/2014/main" id="{9BC2DFDC-931E-915F-8E9F-ED97CA6E0391}"/>
              </a:ext>
            </a:extLst>
          </p:cNvPr>
          <p:cNvPicPr>
            <a:picLocks noChangeAspect="1"/>
          </p:cNvPicPr>
          <p:nvPr/>
        </p:nvPicPr>
        <p:blipFill>
          <a:blip r:embed="rId6"/>
          <a:stretch>
            <a:fillRect/>
          </a:stretch>
        </p:blipFill>
        <p:spPr>
          <a:xfrm>
            <a:off x="951911" y="4614735"/>
            <a:ext cx="4253796" cy="1989265"/>
          </a:xfrm>
          <a:prstGeom prst="rect">
            <a:avLst/>
          </a:prstGeom>
        </p:spPr>
      </p:pic>
      <p:sp>
        <p:nvSpPr>
          <p:cNvPr id="21" name="文本框 20">
            <a:extLst>
              <a:ext uri="{FF2B5EF4-FFF2-40B4-BE49-F238E27FC236}">
                <a16:creationId xmlns:a16="http://schemas.microsoft.com/office/drawing/2014/main" id="{307C787D-E09F-74CD-F3AF-0A88F766100F}"/>
              </a:ext>
            </a:extLst>
          </p:cNvPr>
          <p:cNvSpPr txBox="1"/>
          <p:nvPr/>
        </p:nvSpPr>
        <p:spPr>
          <a:xfrm>
            <a:off x="335280" y="198014"/>
            <a:ext cx="2446448"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关键业务</a:t>
            </a:r>
          </a:p>
        </p:txBody>
      </p:sp>
    </p:spTree>
    <p:extLst>
      <p:ext uri="{BB962C8B-B14F-4D97-AF65-F5344CB8AC3E}">
        <p14:creationId xmlns:p14="http://schemas.microsoft.com/office/powerpoint/2010/main" val="147376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星形: 五角 4">
            <a:extLst>
              <a:ext uri="{FF2B5EF4-FFF2-40B4-BE49-F238E27FC236}">
                <a16:creationId xmlns:a16="http://schemas.microsoft.com/office/drawing/2014/main" id="{8CBE0A32-0B27-0BBE-6A58-C5C3D91CF5AA}"/>
              </a:ext>
            </a:extLst>
          </p:cNvPr>
          <p:cNvSpPr/>
          <p:nvPr/>
        </p:nvSpPr>
        <p:spPr>
          <a:xfrm>
            <a:off x="111760" y="254000"/>
            <a:ext cx="447040" cy="4165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07C787D-E09F-74CD-F3AF-0A88F766100F}"/>
              </a:ext>
            </a:extLst>
          </p:cNvPr>
          <p:cNvSpPr txBox="1"/>
          <p:nvPr/>
        </p:nvSpPr>
        <p:spPr>
          <a:xfrm>
            <a:off x="335280" y="198014"/>
            <a:ext cx="2446448"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营销策略</a:t>
            </a:r>
          </a:p>
        </p:txBody>
      </p:sp>
      <p:pic>
        <p:nvPicPr>
          <p:cNvPr id="3" name="图片 2">
            <a:extLst>
              <a:ext uri="{FF2B5EF4-FFF2-40B4-BE49-F238E27FC236}">
                <a16:creationId xmlns:a16="http://schemas.microsoft.com/office/drawing/2014/main" id="{9FE31D38-A108-6DF8-A58F-5490BAA7B402}"/>
              </a:ext>
            </a:extLst>
          </p:cNvPr>
          <p:cNvPicPr>
            <a:picLocks noChangeAspect="1"/>
          </p:cNvPicPr>
          <p:nvPr/>
        </p:nvPicPr>
        <p:blipFill>
          <a:blip r:embed="rId2"/>
          <a:stretch>
            <a:fillRect/>
          </a:stretch>
        </p:blipFill>
        <p:spPr>
          <a:xfrm>
            <a:off x="6247105" y="1560677"/>
            <a:ext cx="5733304" cy="3941920"/>
          </a:xfrm>
          <a:prstGeom prst="rect">
            <a:avLst/>
          </a:prstGeom>
        </p:spPr>
      </p:pic>
      <p:pic>
        <p:nvPicPr>
          <p:cNvPr id="11" name="图片 10">
            <a:extLst>
              <a:ext uri="{FF2B5EF4-FFF2-40B4-BE49-F238E27FC236}">
                <a16:creationId xmlns:a16="http://schemas.microsoft.com/office/drawing/2014/main" id="{0CE48F9A-4C18-B02A-9DCF-1D794EB9E5AF}"/>
              </a:ext>
            </a:extLst>
          </p:cNvPr>
          <p:cNvPicPr>
            <a:picLocks noChangeAspect="1"/>
          </p:cNvPicPr>
          <p:nvPr/>
        </p:nvPicPr>
        <p:blipFill rotWithShape="1">
          <a:blip r:embed="rId3"/>
          <a:srcRect l="5732" r="6032"/>
          <a:stretch/>
        </p:blipFill>
        <p:spPr>
          <a:xfrm>
            <a:off x="211591" y="1847404"/>
            <a:ext cx="5769223" cy="3368466"/>
          </a:xfrm>
          <a:prstGeom prst="rect">
            <a:avLst/>
          </a:prstGeom>
        </p:spPr>
      </p:pic>
    </p:spTree>
    <p:extLst>
      <p:ext uri="{BB962C8B-B14F-4D97-AF65-F5344CB8AC3E}">
        <p14:creationId xmlns:p14="http://schemas.microsoft.com/office/powerpoint/2010/main" val="87068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星形: 五角 4">
            <a:extLst>
              <a:ext uri="{FF2B5EF4-FFF2-40B4-BE49-F238E27FC236}">
                <a16:creationId xmlns:a16="http://schemas.microsoft.com/office/drawing/2014/main" id="{8CBE0A32-0B27-0BBE-6A58-C5C3D91CF5AA}"/>
              </a:ext>
            </a:extLst>
          </p:cNvPr>
          <p:cNvSpPr/>
          <p:nvPr/>
        </p:nvSpPr>
        <p:spPr>
          <a:xfrm>
            <a:off x="111760" y="254000"/>
            <a:ext cx="447040" cy="4165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0052111-4ED4-9450-1255-5C60E7129BA9}"/>
              </a:ext>
            </a:extLst>
          </p:cNvPr>
          <p:cNvPicPr>
            <a:picLocks noChangeAspect="1"/>
          </p:cNvPicPr>
          <p:nvPr/>
        </p:nvPicPr>
        <p:blipFill>
          <a:blip r:embed="rId2"/>
          <a:stretch>
            <a:fillRect/>
          </a:stretch>
        </p:blipFill>
        <p:spPr>
          <a:xfrm>
            <a:off x="5962916" y="514042"/>
            <a:ext cx="6041015" cy="6089958"/>
          </a:xfrm>
          <a:prstGeom prst="rect">
            <a:avLst/>
          </a:prstGeom>
        </p:spPr>
      </p:pic>
      <p:pic>
        <p:nvPicPr>
          <p:cNvPr id="8" name="图片 7">
            <a:extLst>
              <a:ext uri="{FF2B5EF4-FFF2-40B4-BE49-F238E27FC236}">
                <a16:creationId xmlns:a16="http://schemas.microsoft.com/office/drawing/2014/main" id="{09E24AF0-A4C0-0CD5-D5B4-9C4E05707E01}"/>
              </a:ext>
            </a:extLst>
          </p:cNvPr>
          <p:cNvPicPr>
            <a:picLocks noChangeAspect="1"/>
          </p:cNvPicPr>
          <p:nvPr/>
        </p:nvPicPr>
        <p:blipFill>
          <a:blip r:embed="rId3"/>
          <a:stretch>
            <a:fillRect/>
          </a:stretch>
        </p:blipFill>
        <p:spPr>
          <a:xfrm>
            <a:off x="188069" y="1294894"/>
            <a:ext cx="5480793" cy="5309106"/>
          </a:xfrm>
          <a:prstGeom prst="rect">
            <a:avLst/>
          </a:prstGeom>
        </p:spPr>
      </p:pic>
      <p:sp>
        <p:nvSpPr>
          <p:cNvPr id="10" name="文本框 9">
            <a:extLst>
              <a:ext uri="{FF2B5EF4-FFF2-40B4-BE49-F238E27FC236}">
                <a16:creationId xmlns:a16="http://schemas.microsoft.com/office/drawing/2014/main" id="{4EFBE100-8D7A-1104-A56F-584656D60312}"/>
              </a:ext>
            </a:extLst>
          </p:cNvPr>
          <p:cNvSpPr txBox="1"/>
          <p:nvPr/>
        </p:nvSpPr>
        <p:spPr>
          <a:xfrm>
            <a:off x="335280" y="198014"/>
            <a:ext cx="2446448"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技术拓展</a:t>
            </a:r>
          </a:p>
        </p:txBody>
      </p:sp>
    </p:spTree>
    <p:extLst>
      <p:ext uri="{BB962C8B-B14F-4D97-AF65-F5344CB8AC3E}">
        <p14:creationId xmlns:p14="http://schemas.microsoft.com/office/powerpoint/2010/main" val="22260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78DE1-01B1-91F5-5FA1-CD735761E29F}"/>
              </a:ext>
            </a:extLst>
          </p:cNvPr>
          <p:cNvSpPr txBox="1"/>
          <p:nvPr/>
        </p:nvSpPr>
        <p:spPr>
          <a:xfrm>
            <a:off x="335280" y="198014"/>
            <a:ext cx="2446448"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其他</a:t>
            </a:r>
          </a:p>
        </p:txBody>
      </p:sp>
      <p:sp>
        <p:nvSpPr>
          <p:cNvPr id="5" name="星形: 五角 4">
            <a:extLst>
              <a:ext uri="{FF2B5EF4-FFF2-40B4-BE49-F238E27FC236}">
                <a16:creationId xmlns:a16="http://schemas.microsoft.com/office/drawing/2014/main" id="{8CBE0A32-0B27-0BBE-6A58-C5C3D91CF5AA}"/>
              </a:ext>
            </a:extLst>
          </p:cNvPr>
          <p:cNvSpPr/>
          <p:nvPr/>
        </p:nvSpPr>
        <p:spPr>
          <a:xfrm>
            <a:off x="111760" y="254000"/>
            <a:ext cx="447040" cy="4165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8D75EFD-4435-DF79-1971-410B9239F695}"/>
              </a:ext>
            </a:extLst>
          </p:cNvPr>
          <p:cNvPicPr>
            <a:picLocks noChangeAspect="1"/>
          </p:cNvPicPr>
          <p:nvPr/>
        </p:nvPicPr>
        <p:blipFill rotWithShape="1">
          <a:blip r:embed="rId2"/>
          <a:srcRect r="59149"/>
          <a:stretch/>
        </p:blipFill>
        <p:spPr>
          <a:xfrm>
            <a:off x="111760" y="1263393"/>
            <a:ext cx="4980562" cy="4798142"/>
          </a:xfrm>
          <a:prstGeom prst="rect">
            <a:avLst/>
          </a:prstGeom>
        </p:spPr>
      </p:pic>
      <p:pic>
        <p:nvPicPr>
          <p:cNvPr id="11" name="图片 10">
            <a:extLst>
              <a:ext uri="{FF2B5EF4-FFF2-40B4-BE49-F238E27FC236}">
                <a16:creationId xmlns:a16="http://schemas.microsoft.com/office/drawing/2014/main" id="{C113A182-4243-BB0E-0327-17DC7D5BB396}"/>
              </a:ext>
            </a:extLst>
          </p:cNvPr>
          <p:cNvPicPr>
            <a:picLocks noChangeAspect="1"/>
          </p:cNvPicPr>
          <p:nvPr/>
        </p:nvPicPr>
        <p:blipFill>
          <a:blip r:embed="rId3"/>
          <a:stretch>
            <a:fillRect/>
          </a:stretch>
        </p:blipFill>
        <p:spPr>
          <a:xfrm>
            <a:off x="5223352" y="462280"/>
            <a:ext cx="6856888" cy="3852802"/>
          </a:xfrm>
          <a:prstGeom prst="rect">
            <a:avLst/>
          </a:prstGeom>
        </p:spPr>
      </p:pic>
      <p:pic>
        <p:nvPicPr>
          <p:cNvPr id="13" name="图片 12">
            <a:extLst>
              <a:ext uri="{FF2B5EF4-FFF2-40B4-BE49-F238E27FC236}">
                <a16:creationId xmlns:a16="http://schemas.microsoft.com/office/drawing/2014/main" id="{2C3A96C2-00FA-89F0-F864-DC9C365CD255}"/>
              </a:ext>
            </a:extLst>
          </p:cNvPr>
          <p:cNvPicPr>
            <a:picLocks noChangeAspect="1"/>
          </p:cNvPicPr>
          <p:nvPr/>
        </p:nvPicPr>
        <p:blipFill>
          <a:blip r:embed="rId4"/>
          <a:stretch>
            <a:fillRect/>
          </a:stretch>
        </p:blipFill>
        <p:spPr>
          <a:xfrm>
            <a:off x="3315274" y="4095827"/>
            <a:ext cx="8876726" cy="2633870"/>
          </a:xfrm>
          <a:prstGeom prst="rect">
            <a:avLst/>
          </a:prstGeom>
        </p:spPr>
      </p:pic>
    </p:spTree>
    <p:extLst>
      <p:ext uri="{BB962C8B-B14F-4D97-AF65-F5344CB8AC3E}">
        <p14:creationId xmlns:p14="http://schemas.microsoft.com/office/powerpoint/2010/main" val="305368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78DE1-01B1-91F5-5FA1-CD735761E29F}"/>
              </a:ext>
            </a:extLst>
          </p:cNvPr>
          <p:cNvSpPr txBox="1"/>
          <p:nvPr/>
        </p:nvSpPr>
        <p:spPr>
          <a:xfrm>
            <a:off x="1595535" y="2413337"/>
            <a:ext cx="900093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感谢大家观看</a:t>
            </a:r>
            <a:endParaRPr kumimoji="0" lang="zh-CN" altLang="en-US" sz="60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1340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78DE1-01B1-91F5-5FA1-CD735761E29F}"/>
              </a:ext>
            </a:extLst>
          </p:cNvPr>
          <p:cNvSpPr txBox="1"/>
          <p:nvPr/>
        </p:nvSpPr>
        <p:spPr>
          <a:xfrm>
            <a:off x="674914" y="2505670"/>
            <a:ext cx="10842171"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丰富项目</a:t>
            </a:r>
            <a:r>
              <a:rPr lang="en-US" altLang="zh-CN" sz="5400" b="1" dirty="0">
                <a:solidFill>
                  <a:schemeClr val="bg1"/>
                </a:solidFill>
                <a:latin typeface="微软雅黑" panose="020B0503020204020204" pitchFamily="34" charset="-122"/>
                <a:ea typeface="微软雅黑" panose="020B0503020204020204" pitchFamily="34" charset="-122"/>
              </a:rPr>
              <a:t>=</a:t>
            </a:r>
            <a:r>
              <a:rPr lang="zh-CN" altLang="en-US" sz="5400" b="1" dirty="0">
                <a:solidFill>
                  <a:schemeClr val="bg1"/>
                </a:solidFill>
                <a:latin typeface="微软雅黑" panose="020B0503020204020204" pitchFamily="34" charset="-122"/>
                <a:ea typeface="微软雅黑" panose="020B0503020204020204" pitchFamily="34" charset="-122"/>
              </a:rPr>
              <a:t>知道需求</a:t>
            </a:r>
            <a:r>
              <a:rPr lang="en-US" altLang="zh-CN" sz="5400" b="1" dirty="0">
                <a:solidFill>
                  <a:schemeClr val="bg1"/>
                </a:solidFill>
                <a:latin typeface="微软雅黑" panose="020B0503020204020204" pitchFamily="34" charset="-122"/>
                <a:ea typeface="微软雅黑" panose="020B0503020204020204" pitchFamily="34" charset="-122"/>
              </a:rPr>
              <a:t>+</a:t>
            </a:r>
            <a:r>
              <a:rPr lang="zh-CN" altLang="en-US" sz="5400" b="1" dirty="0">
                <a:solidFill>
                  <a:schemeClr val="bg1"/>
                </a:solidFill>
                <a:latin typeface="微软雅黑" panose="020B0503020204020204" pitchFamily="34" charset="-122"/>
                <a:ea typeface="微软雅黑" panose="020B0503020204020204" pitchFamily="34" charset="-122"/>
              </a:rPr>
              <a:t>需求填补</a:t>
            </a:r>
          </a:p>
        </p:txBody>
      </p:sp>
    </p:spTree>
    <p:extLst>
      <p:ext uri="{BB962C8B-B14F-4D97-AF65-F5344CB8AC3E}">
        <p14:creationId xmlns:p14="http://schemas.microsoft.com/office/powerpoint/2010/main" val="416323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78DE1-01B1-91F5-5FA1-CD735761E29F}"/>
              </a:ext>
            </a:extLst>
          </p:cNvPr>
          <p:cNvSpPr txBox="1"/>
          <p:nvPr/>
        </p:nvSpPr>
        <p:spPr>
          <a:xfrm>
            <a:off x="1595535" y="2413337"/>
            <a:ext cx="9000930" cy="1323439"/>
          </a:xfrm>
          <a:prstGeom prst="rect">
            <a:avLst/>
          </a:prstGeom>
          <a:noFill/>
        </p:spPr>
        <p:txBody>
          <a:bodyPr wrap="square" rtlCol="0">
            <a:spAutoFit/>
          </a:bodyPr>
          <a:lstStyle/>
          <a:p>
            <a:pPr algn="ctr"/>
            <a:r>
              <a:rPr lang="zh-CN" altLang="en-US" sz="6000" b="1" dirty="0">
                <a:solidFill>
                  <a:srgbClr val="FFFF00"/>
                </a:solidFill>
                <a:latin typeface="微软雅黑" panose="020B0503020204020204" pitchFamily="34" charset="-122"/>
                <a:ea typeface="微软雅黑" panose="020B0503020204020204" pitchFamily="34" charset="-122"/>
              </a:rPr>
              <a:t>角色代入 </a:t>
            </a:r>
            <a:r>
              <a:rPr lang="en-US" altLang="zh-CN" sz="8000" b="1" dirty="0">
                <a:solidFill>
                  <a:schemeClr val="bg1"/>
                </a:solidFill>
                <a:latin typeface="微软雅黑" panose="020B0503020204020204" pitchFamily="34" charset="-122"/>
                <a:ea typeface="微软雅黑" panose="020B0503020204020204" pitchFamily="34" charset="-122"/>
              </a:rPr>
              <a:t>+</a:t>
            </a:r>
            <a:r>
              <a:rPr lang="en-US" altLang="zh-CN" sz="6000" b="1" dirty="0">
                <a:solidFill>
                  <a:schemeClr val="bg1"/>
                </a:solidFill>
                <a:latin typeface="微软雅黑" panose="020B0503020204020204" pitchFamily="34" charset="-122"/>
                <a:ea typeface="微软雅黑" panose="020B0503020204020204" pitchFamily="34" charset="-122"/>
              </a:rPr>
              <a:t> </a:t>
            </a:r>
            <a:r>
              <a:rPr lang="zh-CN" altLang="en-US" sz="6000" b="1" dirty="0">
                <a:solidFill>
                  <a:srgbClr val="FFFF00"/>
                </a:solidFill>
                <a:latin typeface="微软雅黑" panose="020B0503020204020204" pitchFamily="34" charset="-122"/>
                <a:ea typeface="微软雅黑" panose="020B0503020204020204" pitchFamily="34" charset="-122"/>
              </a:rPr>
              <a:t>换位思考</a:t>
            </a:r>
          </a:p>
        </p:txBody>
      </p:sp>
      <p:sp>
        <p:nvSpPr>
          <p:cNvPr id="8" name="文本框 7">
            <a:extLst>
              <a:ext uri="{FF2B5EF4-FFF2-40B4-BE49-F238E27FC236}">
                <a16:creationId xmlns:a16="http://schemas.microsoft.com/office/drawing/2014/main" id="{C7468E52-3B5E-EDCD-4F6C-D161A47DA036}"/>
              </a:ext>
            </a:extLst>
          </p:cNvPr>
          <p:cNvSpPr txBox="1"/>
          <p:nvPr/>
        </p:nvSpPr>
        <p:spPr>
          <a:xfrm>
            <a:off x="286917" y="314521"/>
            <a:ext cx="3678593" cy="461665"/>
          </a:xfrm>
          <a:prstGeom prst="rect">
            <a:avLst/>
          </a:prstGeom>
          <a:noFill/>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如何知道需求？</a:t>
            </a:r>
            <a:endParaRPr lang="zh-CN" altLang="en-US" sz="2400" dirty="0"/>
          </a:p>
        </p:txBody>
      </p:sp>
    </p:spTree>
    <p:extLst>
      <p:ext uri="{BB962C8B-B14F-4D97-AF65-F5344CB8AC3E}">
        <p14:creationId xmlns:p14="http://schemas.microsoft.com/office/powerpoint/2010/main" val="371453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78DE1-01B1-91F5-5FA1-CD735761E29F}"/>
              </a:ext>
            </a:extLst>
          </p:cNvPr>
          <p:cNvSpPr txBox="1"/>
          <p:nvPr/>
        </p:nvSpPr>
        <p:spPr>
          <a:xfrm>
            <a:off x="1595535" y="1634329"/>
            <a:ext cx="9000930" cy="3477875"/>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路演人 </a:t>
            </a:r>
            <a:r>
              <a:rPr lang="en-US" altLang="zh-CN" sz="4400" b="1" dirty="0">
                <a:solidFill>
                  <a:schemeClr val="bg1"/>
                </a:solidFill>
                <a:latin typeface="微软雅黑" panose="020B0503020204020204" pitchFamily="34" charset="-122"/>
                <a:ea typeface="微软雅黑" panose="020B0503020204020204" pitchFamily="34" charset="-122"/>
              </a:rPr>
              <a:t>= </a:t>
            </a:r>
            <a:r>
              <a:rPr lang="zh-CN" altLang="en-US" sz="4400" b="1" dirty="0">
                <a:solidFill>
                  <a:srgbClr val="FFFF00"/>
                </a:solidFill>
                <a:latin typeface="微软雅黑" panose="020B0503020204020204" pitchFamily="34" charset="-122"/>
                <a:ea typeface="微软雅黑" panose="020B0503020204020204" pitchFamily="34" charset="-122"/>
              </a:rPr>
              <a:t>创业者</a:t>
            </a:r>
            <a:endParaRPr lang="en-US" altLang="zh-CN" sz="4400" b="1" dirty="0">
              <a:solidFill>
                <a:srgbClr val="FFFF00"/>
              </a:solidFill>
              <a:latin typeface="微软雅黑" panose="020B0503020204020204" pitchFamily="34" charset="-122"/>
              <a:ea typeface="微软雅黑" panose="020B0503020204020204" pitchFamily="34" charset="-122"/>
            </a:endParaRPr>
          </a:p>
          <a:p>
            <a:pPr algn="ctr"/>
            <a:endParaRPr lang="en-US" altLang="zh-CN" sz="1600" b="1" dirty="0">
              <a:solidFill>
                <a:srgbClr val="FFFF00"/>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创业比赛 </a:t>
            </a:r>
            <a:r>
              <a:rPr lang="en-US" altLang="zh-CN" sz="4400" b="1" dirty="0">
                <a:solidFill>
                  <a:schemeClr val="bg1"/>
                </a:solidFill>
                <a:latin typeface="微软雅黑" panose="020B0503020204020204" pitchFamily="34" charset="-122"/>
                <a:ea typeface="微软雅黑" panose="020B0503020204020204" pitchFamily="34" charset="-122"/>
              </a:rPr>
              <a:t>= </a:t>
            </a:r>
            <a:r>
              <a:rPr lang="zh-CN" altLang="en-US" sz="4400" b="1" dirty="0">
                <a:solidFill>
                  <a:srgbClr val="FFFF00"/>
                </a:solidFill>
                <a:latin typeface="微软雅黑" panose="020B0503020204020204" pitchFamily="34" charset="-122"/>
                <a:ea typeface="微软雅黑" panose="020B0503020204020204" pitchFamily="34" charset="-122"/>
              </a:rPr>
              <a:t>“创业”</a:t>
            </a:r>
            <a:endParaRPr lang="en-US" altLang="zh-CN" sz="4400" b="1" dirty="0">
              <a:solidFill>
                <a:srgbClr val="FFFF00"/>
              </a:solidFill>
              <a:latin typeface="微软雅黑" panose="020B0503020204020204" pitchFamily="34" charset="-122"/>
              <a:ea typeface="微软雅黑" panose="020B0503020204020204" pitchFamily="34" charset="-122"/>
            </a:endParaRPr>
          </a:p>
          <a:p>
            <a:pPr algn="ctr"/>
            <a:endParaRPr lang="en-US" altLang="zh-CN" sz="1600" b="1" dirty="0">
              <a:solidFill>
                <a:srgbClr val="FFFF00"/>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评委</a:t>
            </a:r>
            <a:r>
              <a:rPr lang="zh-CN" altLang="en-US" sz="4400" b="1" dirty="0">
                <a:solidFill>
                  <a:srgbClr val="FFFF00"/>
                </a:solidFill>
                <a:latin typeface="微软雅黑" panose="020B0503020204020204" pitchFamily="34" charset="-122"/>
                <a:ea typeface="微软雅黑" panose="020B0503020204020204" pitchFamily="34" charset="-122"/>
              </a:rPr>
              <a:t> </a:t>
            </a:r>
            <a:r>
              <a:rPr lang="en-US" altLang="zh-CN" sz="4400" b="1" dirty="0">
                <a:solidFill>
                  <a:schemeClr val="bg1"/>
                </a:solidFill>
                <a:latin typeface="微软雅黑" panose="020B0503020204020204" pitchFamily="34" charset="-122"/>
                <a:ea typeface="微软雅黑" panose="020B0503020204020204" pitchFamily="34" charset="-122"/>
              </a:rPr>
              <a:t>=</a:t>
            </a:r>
            <a:r>
              <a:rPr lang="en-US" altLang="zh-CN" sz="4400" b="1" dirty="0">
                <a:solidFill>
                  <a:srgbClr val="FFFF00"/>
                </a:solidFill>
                <a:latin typeface="微软雅黑" panose="020B0503020204020204" pitchFamily="34" charset="-122"/>
                <a:ea typeface="微软雅黑" panose="020B0503020204020204" pitchFamily="34" charset="-122"/>
              </a:rPr>
              <a:t> </a:t>
            </a:r>
            <a:r>
              <a:rPr lang="zh-CN" altLang="en-US" sz="4400" b="1" dirty="0">
                <a:solidFill>
                  <a:srgbClr val="FFFF00"/>
                </a:solidFill>
                <a:latin typeface="微软雅黑" panose="020B0503020204020204" pitchFamily="34" charset="-122"/>
                <a:ea typeface="微软雅黑" panose="020B0503020204020204" pitchFamily="34" charset="-122"/>
              </a:rPr>
              <a:t>投资方</a:t>
            </a:r>
            <a:endParaRPr lang="en-US" altLang="zh-CN" sz="4400" b="1" dirty="0">
              <a:solidFill>
                <a:srgbClr val="FFFF00"/>
              </a:solidFill>
              <a:latin typeface="微软雅黑" panose="020B0503020204020204" pitchFamily="34" charset="-122"/>
              <a:ea typeface="微软雅黑" panose="020B0503020204020204" pitchFamily="34" charset="-122"/>
            </a:endParaRPr>
          </a:p>
          <a:p>
            <a:pPr algn="ctr"/>
            <a:endParaRPr lang="en-US" altLang="zh-CN" sz="1200" b="1" dirty="0">
              <a:solidFill>
                <a:srgbClr val="FFFF00"/>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路演</a:t>
            </a:r>
            <a:r>
              <a:rPr lang="en-US" altLang="zh-CN" sz="4400" b="1" dirty="0">
                <a:solidFill>
                  <a:schemeClr val="bg1"/>
                </a:solidFill>
                <a:latin typeface="微软雅黑" panose="020B0503020204020204" pitchFamily="34" charset="-122"/>
                <a:ea typeface="微软雅黑" panose="020B0503020204020204" pitchFamily="34" charset="-122"/>
              </a:rPr>
              <a:t>PPT = </a:t>
            </a:r>
            <a:r>
              <a:rPr lang="zh-CN" altLang="en-US" sz="4400" b="1" dirty="0">
                <a:solidFill>
                  <a:srgbClr val="FFFF00"/>
                </a:solidFill>
                <a:latin typeface="微软雅黑" panose="020B0503020204020204" pitchFamily="34" charset="-122"/>
                <a:ea typeface="微软雅黑" panose="020B0503020204020204" pitchFamily="34" charset="-122"/>
              </a:rPr>
              <a:t>你凭什么获得投资</a:t>
            </a:r>
          </a:p>
        </p:txBody>
      </p:sp>
      <p:sp>
        <p:nvSpPr>
          <p:cNvPr id="3" name="文本框 2">
            <a:extLst>
              <a:ext uri="{FF2B5EF4-FFF2-40B4-BE49-F238E27FC236}">
                <a16:creationId xmlns:a16="http://schemas.microsoft.com/office/drawing/2014/main" id="{3A69522A-D3CF-61CE-99F3-C2033C140F70}"/>
              </a:ext>
            </a:extLst>
          </p:cNvPr>
          <p:cNvSpPr txBox="1"/>
          <p:nvPr/>
        </p:nvSpPr>
        <p:spPr>
          <a:xfrm>
            <a:off x="286917" y="314521"/>
            <a:ext cx="2101719" cy="461665"/>
          </a:xfrm>
          <a:prstGeom prst="rect">
            <a:avLst/>
          </a:prstGeom>
          <a:noFill/>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角色代入</a:t>
            </a:r>
            <a:endParaRPr lang="zh-CN" altLang="en-US" sz="2400" dirty="0"/>
          </a:p>
        </p:txBody>
      </p:sp>
    </p:spTree>
    <p:extLst>
      <p:ext uri="{BB962C8B-B14F-4D97-AF65-F5344CB8AC3E}">
        <p14:creationId xmlns:p14="http://schemas.microsoft.com/office/powerpoint/2010/main" val="29767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78DE1-01B1-91F5-5FA1-CD735761E29F}"/>
              </a:ext>
            </a:extLst>
          </p:cNvPr>
          <p:cNvSpPr txBox="1"/>
          <p:nvPr/>
        </p:nvSpPr>
        <p:spPr>
          <a:xfrm>
            <a:off x="1595535" y="398411"/>
            <a:ext cx="9000930"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路演</a:t>
            </a:r>
            <a:r>
              <a:rPr lang="en-US" altLang="zh-CN" sz="4400" b="1" dirty="0">
                <a:solidFill>
                  <a:schemeClr val="bg1"/>
                </a:solidFill>
                <a:latin typeface="微软雅黑" panose="020B0503020204020204" pitchFamily="34" charset="-122"/>
                <a:ea typeface="微软雅黑" panose="020B0503020204020204" pitchFamily="34" charset="-122"/>
              </a:rPr>
              <a:t>PPT=</a:t>
            </a:r>
            <a:r>
              <a:rPr lang="zh-CN" altLang="en-US" sz="4400" b="1" dirty="0">
                <a:solidFill>
                  <a:srgbClr val="FFFF00"/>
                </a:solidFill>
                <a:latin typeface="微软雅黑" panose="020B0503020204020204" pitchFamily="34" charset="-122"/>
                <a:ea typeface="微软雅黑" panose="020B0503020204020204" pitchFamily="34" charset="-122"/>
              </a:rPr>
              <a:t>你凭什么获得投资</a:t>
            </a:r>
          </a:p>
        </p:txBody>
      </p:sp>
      <p:sp>
        <p:nvSpPr>
          <p:cNvPr id="2" name="文本框 1">
            <a:extLst>
              <a:ext uri="{FF2B5EF4-FFF2-40B4-BE49-F238E27FC236}">
                <a16:creationId xmlns:a16="http://schemas.microsoft.com/office/drawing/2014/main" id="{964A38F1-B0EC-5F7C-5773-B52029084CA6}"/>
              </a:ext>
            </a:extLst>
          </p:cNvPr>
          <p:cNvSpPr txBox="1"/>
          <p:nvPr/>
        </p:nvSpPr>
        <p:spPr>
          <a:xfrm>
            <a:off x="979909" y="1594468"/>
            <a:ext cx="4493538" cy="769441"/>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a:t>
            </a:r>
            <a:r>
              <a:rPr lang="zh-CN" altLang="en-US" sz="2800" b="1" dirty="0">
                <a:solidFill>
                  <a:schemeClr val="bg1"/>
                </a:solidFill>
                <a:latin typeface="微软雅黑" panose="020B0503020204020204" pitchFamily="34" charset="-122"/>
                <a:ea typeface="微软雅黑" panose="020B0503020204020204" pitchFamily="34" charset="-122"/>
              </a:rPr>
              <a:t>项目背景</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你为什么做这个项目？能为社会解决什么问题？</a:t>
            </a:r>
          </a:p>
        </p:txBody>
      </p:sp>
      <p:sp>
        <p:nvSpPr>
          <p:cNvPr id="8" name="文本框 7">
            <a:extLst>
              <a:ext uri="{FF2B5EF4-FFF2-40B4-BE49-F238E27FC236}">
                <a16:creationId xmlns:a16="http://schemas.microsoft.com/office/drawing/2014/main" id="{2B3A17F8-514F-F06C-047F-8740844BCF0F}"/>
              </a:ext>
            </a:extLst>
          </p:cNvPr>
          <p:cNvSpPr txBox="1"/>
          <p:nvPr/>
        </p:nvSpPr>
        <p:spPr>
          <a:xfrm>
            <a:off x="979908" y="2555765"/>
            <a:ext cx="3877985" cy="769441"/>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a:t>
            </a:r>
            <a:r>
              <a:rPr lang="zh-CN" altLang="en-US" sz="2800" b="1" dirty="0">
                <a:solidFill>
                  <a:schemeClr val="bg1"/>
                </a:solidFill>
                <a:latin typeface="微软雅黑" panose="020B0503020204020204" pitchFamily="34" charset="-122"/>
                <a:ea typeface="微软雅黑" panose="020B0503020204020204" pitchFamily="34" charset="-122"/>
              </a:rPr>
              <a:t>项目简介</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以最直观明了的途径，展现你项目的整体</a:t>
            </a:r>
          </a:p>
        </p:txBody>
      </p:sp>
      <p:sp>
        <p:nvSpPr>
          <p:cNvPr id="9" name="文本框 8">
            <a:extLst>
              <a:ext uri="{FF2B5EF4-FFF2-40B4-BE49-F238E27FC236}">
                <a16:creationId xmlns:a16="http://schemas.microsoft.com/office/drawing/2014/main" id="{FD7BA3D6-2AF9-6B88-DBB5-AB7C8A91DEAE}"/>
              </a:ext>
            </a:extLst>
          </p:cNvPr>
          <p:cNvSpPr txBox="1"/>
          <p:nvPr/>
        </p:nvSpPr>
        <p:spPr>
          <a:xfrm>
            <a:off x="979907" y="3517062"/>
            <a:ext cx="3877985" cy="769441"/>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a:t>
            </a:r>
            <a:r>
              <a:rPr lang="zh-CN" altLang="en-US" sz="2800" b="1" dirty="0">
                <a:solidFill>
                  <a:schemeClr val="bg1"/>
                </a:solidFill>
                <a:latin typeface="微软雅黑" panose="020B0503020204020204" pitchFamily="34" charset="-122"/>
                <a:ea typeface="微软雅黑" panose="020B0503020204020204" pitchFamily="34" charset="-122"/>
              </a:rPr>
              <a:t>项目优势</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创新点</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展现项目的竞争优势、你比别人强在哪？</a:t>
            </a:r>
          </a:p>
        </p:txBody>
      </p:sp>
      <p:sp>
        <p:nvSpPr>
          <p:cNvPr id="10" name="文本框 9">
            <a:extLst>
              <a:ext uri="{FF2B5EF4-FFF2-40B4-BE49-F238E27FC236}">
                <a16:creationId xmlns:a16="http://schemas.microsoft.com/office/drawing/2014/main" id="{23282BB9-6337-FC7E-42B7-DE55BA4BF5FA}"/>
              </a:ext>
            </a:extLst>
          </p:cNvPr>
          <p:cNvSpPr txBox="1"/>
          <p:nvPr/>
        </p:nvSpPr>
        <p:spPr>
          <a:xfrm>
            <a:off x="979907" y="4478359"/>
            <a:ext cx="3623108" cy="769441"/>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a:t>
            </a:r>
            <a:r>
              <a:rPr lang="zh-CN" altLang="en-US" sz="2800" b="1" dirty="0">
                <a:solidFill>
                  <a:schemeClr val="bg1"/>
                </a:solidFill>
                <a:latin typeface="微软雅黑" panose="020B0503020204020204" pitchFamily="34" charset="-122"/>
                <a:ea typeface="微软雅黑" panose="020B0503020204020204" pitchFamily="34" charset="-122"/>
              </a:rPr>
              <a:t>项目市场</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让投资方看到项目的潜力</a:t>
            </a:r>
            <a:r>
              <a:rPr lang="en-US" altLang="zh-CN"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“画大饼”</a:t>
            </a:r>
          </a:p>
        </p:txBody>
      </p:sp>
      <p:sp>
        <p:nvSpPr>
          <p:cNvPr id="11" name="文本框 10">
            <a:extLst>
              <a:ext uri="{FF2B5EF4-FFF2-40B4-BE49-F238E27FC236}">
                <a16:creationId xmlns:a16="http://schemas.microsoft.com/office/drawing/2014/main" id="{A150F8A1-E3E4-38A5-F3D7-542666A16052}"/>
              </a:ext>
            </a:extLst>
          </p:cNvPr>
          <p:cNvSpPr txBox="1"/>
          <p:nvPr/>
        </p:nvSpPr>
        <p:spPr>
          <a:xfrm>
            <a:off x="979907" y="5443926"/>
            <a:ext cx="4458272" cy="1015663"/>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a:t>
            </a:r>
            <a:r>
              <a:rPr lang="zh-CN" altLang="en-US" sz="2800" b="1" dirty="0">
                <a:solidFill>
                  <a:schemeClr val="bg1"/>
                </a:solidFill>
                <a:latin typeface="微软雅黑" panose="020B0503020204020204" pitchFamily="34" charset="-122"/>
                <a:ea typeface="微软雅黑" panose="020B0503020204020204" pitchFamily="34" charset="-122"/>
              </a:rPr>
              <a:t>项目目标人群和应用场景</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主要让投资人去和你介绍的“大饼”对比分析</a:t>
            </a:r>
            <a:endParaRPr lang="en-US" altLang="zh-CN" sz="1600" b="1" kern="2400" dirty="0">
              <a:solidFill>
                <a:schemeClr val="accent2">
                  <a:lumMod val="60000"/>
                  <a:lumOff val="40000"/>
                </a:schemeClr>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让他自己去验证市场规模</a:t>
            </a:r>
          </a:p>
        </p:txBody>
      </p:sp>
      <p:sp>
        <p:nvSpPr>
          <p:cNvPr id="12" name="文本框 11">
            <a:extLst>
              <a:ext uri="{FF2B5EF4-FFF2-40B4-BE49-F238E27FC236}">
                <a16:creationId xmlns:a16="http://schemas.microsoft.com/office/drawing/2014/main" id="{BBE0E0E5-044E-2F46-3F09-B79A4B7205F0}"/>
              </a:ext>
            </a:extLst>
          </p:cNvPr>
          <p:cNvSpPr txBox="1"/>
          <p:nvPr/>
        </p:nvSpPr>
        <p:spPr>
          <a:xfrm>
            <a:off x="6737605" y="1589213"/>
            <a:ext cx="4955103" cy="769441"/>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a:t>
            </a:r>
            <a:r>
              <a:rPr lang="zh-CN" altLang="en-US" sz="2800" b="1" dirty="0">
                <a:solidFill>
                  <a:schemeClr val="bg1"/>
                </a:solidFill>
                <a:latin typeface="微软雅黑" panose="020B0503020204020204" pitchFamily="34" charset="-122"/>
                <a:ea typeface="微软雅黑" panose="020B0503020204020204" pitchFamily="34" charset="-122"/>
              </a:rPr>
              <a:t>商业规划</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这部分是核心，要让投资人看到如何拿着他的钱赚钱</a:t>
            </a:r>
          </a:p>
        </p:txBody>
      </p:sp>
      <p:sp>
        <p:nvSpPr>
          <p:cNvPr id="13" name="文本框 12">
            <a:extLst>
              <a:ext uri="{FF2B5EF4-FFF2-40B4-BE49-F238E27FC236}">
                <a16:creationId xmlns:a16="http://schemas.microsoft.com/office/drawing/2014/main" id="{2143DD62-7B7C-C835-B168-8C4FFF4F207C}"/>
              </a:ext>
            </a:extLst>
          </p:cNvPr>
          <p:cNvSpPr txBox="1"/>
          <p:nvPr/>
        </p:nvSpPr>
        <p:spPr>
          <a:xfrm>
            <a:off x="6737605" y="2555764"/>
            <a:ext cx="3672800" cy="769441"/>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7.</a:t>
            </a:r>
            <a:r>
              <a:rPr lang="zh-CN" altLang="en-US" sz="2800" b="1" dirty="0">
                <a:solidFill>
                  <a:schemeClr val="bg1"/>
                </a:solidFill>
                <a:latin typeface="微软雅黑" panose="020B0503020204020204" pitchFamily="34" charset="-122"/>
                <a:ea typeface="微软雅黑" panose="020B0503020204020204" pitchFamily="34" charset="-122"/>
              </a:rPr>
              <a:t>项目成本结构</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主要介绍售价和成本，了解利润是多少</a:t>
            </a:r>
          </a:p>
        </p:txBody>
      </p:sp>
      <p:sp>
        <p:nvSpPr>
          <p:cNvPr id="14" name="文本框 13">
            <a:extLst>
              <a:ext uri="{FF2B5EF4-FFF2-40B4-BE49-F238E27FC236}">
                <a16:creationId xmlns:a16="http://schemas.microsoft.com/office/drawing/2014/main" id="{7C8BD090-79D5-FF3A-2EFD-A2779EF6AC69}"/>
              </a:ext>
            </a:extLst>
          </p:cNvPr>
          <p:cNvSpPr txBox="1"/>
          <p:nvPr/>
        </p:nvSpPr>
        <p:spPr>
          <a:xfrm>
            <a:off x="6737605" y="3517062"/>
            <a:ext cx="4288353" cy="769441"/>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8.</a:t>
            </a:r>
            <a:r>
              <a:rPr lang="zh-CN" altLang="en-US" sz="2800" b="1" dirty="0">
                <a:solidFill>
                  <a:schemeClr val="bg1"/>
                </a:solidFill>
                <a:latin typeface="微软雅黑" panose="020B0503020204020204" pitchFamily="34" charset="-122"/>
                <a:ea typeface="微软雅黑" panose="020B0503020204020204" pitchFamily="34" charset="-122"/>
              </a:rPr>
              <a:t>项目落地情况</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让投资人知道，你不是空口白话，验证可行性</a:t>
            </a:r>
          </a:p>
        </p:txBody>
      </p:sp>
      <p:sp>
        <p:nvSpPr>
          <p:cNvPr id="15" name="文本框 14">
            <a:extLst>
              <a:ext uri="{FF2B5EF4-FFF2-40B4-BE49-F238E27FC236}">
                <a16:creationId xmlns:a16="http://schemas.microsoft.com/office/drawing/2014/main" id="{5D6A3C93-E7BC-8013-45A4-3E6C449EA4DD}"/>
              </a:ext>
            </a:extLst>
          </p:cNvPr>
          <p:cNvSpPr txBox="1"/>
          <p:nvPr/>
        </p:nvSpPr>
        <p:spPr>
          <a:xfrm>
            <a:off x="6737605" y="4478359"/>
            <a:ext cx="3877985" cy="769441"/>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9.</a:t>
            </a:r>
            <a:r>
              <a:rPr lang="zh-CN" altLang="en-US" sz="2800" b="1" dirty="0">
                <a:solidFill>
                  <a:schemeClr val="bg1"/>
                </a:solidFill>
                <a:latin typeface="微软雅黑" panose="020B0503020204020204" pitchFamily="34" charset="-122"/>
                <a:ea typeface="微软雅黑" panose="020B0503020204020204" pitchFamily="34" charset="-122"/>
              </a:rPr>
              <a:t>竞品分析</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再次进行项目优势概括，为最终目的铺垫</a:t>
            </a:r>
          </a:p>
        </p:txBody>
      </p:sp>
      <p:sp>
        <p:nvSpPr>
          <p:cNvPr id="16" name="文本框 15">
            <a:extLst>
              <a:ext uri="{FF2B5EF4-FFF2-40B4-BE49-F238E27FC236}">
                <a16:creationId xmlns:a16="http://schemas.microsoft.com/office/drawing/2014/main" id="{615700E0-A837-F3BC-AA66-6CB8C49915D2}"/>
              </a:ext>
            </a:extLst>
          </p:cNvPr>
          <p:cNvSpPr txBox="1"/>
          <p:nvPr/>
        </p:nvSpPr>
        <p:spPr>
          <a:xfrm>
            <a:off x="6737605" y="5439656"/>
            <a:ext cx="3804247" cy="769441"/>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a:t>
            </a:r>
            <a:r>
              <a:rPr lang="zh-CN" altLang="en-US" sz="2800" b="1" dirty="0">
                <a:solidFill>
                  <a:schemeClr val="bg1"/>
                </a:solidFill>
                <a:latin typeface="微软雅黑" panose="020B0503020204020204" pitchFamily="34" charset="-122"/>
                <a:ea typeface="微软雅黑" panose="020B0503020204020204" pitchFamily="34" charset="-122"/>
              </a:rPr>
              <a:t>融资计划</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这个就是你整个</a:t>
            </a:r>
            <a:r>
              <a:rPr lang="en-US" altLang="zh-CN"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PPT</a:t>
            </a:r>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的目的，把钱拿来</a:t>
            </a:r>
          </a:p>
        </p:txBody>
      </p:sp>
    </p:spTree>
    <p:extLst>
      <p:ext uri="{BB962C8B-B14F-4D97-AF65-F5344CB8AC3E}">
        <p14:creationId xmlns:p14="http://schemas.microsoft.com/office/powerpoint/2010/main" val="287170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15449316-CCCA-CEC7-80AD-4D9095753BE3}"/>
              </a:ext>
            </a:extLst>
          </p:cNvPr>
          <p:cNvSpPr txBox="1"/>
          <p:nvPr/>
        </p:nvSpPr>
        <p:spPr>
          <a:xfrm>
            <a:off x="324019" y="283723"/>
            <a:ext cx="4955103" cy="1015663"/>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a:t>
            </a:r>
            <a:r>
              <a:rPr lang="zh-CN" altLang="en-US" sz="2800" b="1" dirty="0">
                <a:solidFill>
                  <a:schemeClr val="bg1"/>
                </a:solidFill>
                <a:latin typeface="微软雅黑" panose="020B0503020204020204" pitchFamily="34" charset="-122"/>
                <a:ea typeface="微软雅黑" panose="020B0503020204020204" pitchFamily="34" charset="-122"/>
              </a:rPr>
              <a:t>商业规划</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核心是把它当成真正的产品，怎么卖它？</a:t>
            </a:r>
            <a:endParaRPr lang="en-US" altLang="zh-CN" sz="1600" b="1" kern="2400" dirty="0">
              <a:solidFill>
                <a:schemeClr val="accent2">
                  <a:lumMod val="60000"/>
                  <a:lumOff val="40000"/>
                </a:schemeClr>
              </a:solidFill>
              <a:latin typeface="微软雅黑" panose="020B0503020204020204" pitchFamily="34" charset="-122"/>
              <a:ea typeface="微软雅黑" panose="020B0503020204020204" pitchFamily="34" charset="-122"/>
            </a:endParaRPr>
          </a:p>
          <a:p>
            <a:r>
              <a:rPr lang="zh-CN" altLang="en-US" sz="1600" b="1" kern="2400" dirty="0">
                <a:solidFill>
                  <a:schemeClr val="accent2">
                    <a:lumMod val="60000"/>
                    <a:lumOff val="40000"/>
                  </a:schemeClr>
                </a:solidFill>
                <a:latin typeface="微软雅黑" panose="020B0503020204020204" pitchFamily="34" charset="-122"/>
                <a:ea typeface="微软雅黑" panose="020B0503020204020204" pitchFamily="34" charset="-122"/>
              </a:rPr>
              <a:t>格局、知识储备缺一不可</a:t>
            </a:r>
          </a:p>
        </p:txBody>
      </p:sp>
      <p:sp>
        <p:nvSpPr>
          <p:cNvPr id="21" name="矩形: 圆角 20">
            <a:extLst>
              <a:ext uri="{FF2B5EF4-FFF2-40B4-BE49-F238E27FC236}">
                <a16:creationId xmlns:a16="http://schemas.microsoft.com/office/drawing/2014/main" id="{91367351-393D-8F90-CAE2-5D304FF373B2}"/>
              </a:ext>
            </a:extLst>
          </p:cNvPr>
          <p:cNvSpPr/>
          <p:nvPr/>
        </p:nvSpPr>
        <p:spPr>
          <a:xfrm>
            <a:off x="6912878" y="1774286"/>
            <a:ext cx="1855889" cy="622039"/>
          </a:xfrm>
          <a:prstGeom prst="roundRect">
            <a:avLst>
              <a:gd name="adj" fmla="val 10606"/>
            </a:avLst>
          </a:prstGeom>
          <a:solidFill>
            <a:schemeClr val="accent1">
              <a:lumMod val="40000"/>
              <a:lumOff val="60000"/>
            </a:schemeClr>
          </a:solid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2400" dirty="0">
                <a:solidFill>
                  <a:schemeClr val="tx1"/>
                </a:solidFill>
                <a:latin typeface="微软雅黑" panose="020B0503020204020204" pitchFamily="34" charset="-122"/>
                <a:ea typeface="微软雅黑" panose="020B0503020204020204" pitchFamily="34" charset="-122"/>
              </a:rPr>
              <a:t>产品</a:t>
            </a:r>
            <a:endParaRPr lang="en-US" altLang="zh-CN" sz="2000" b="1" kern="2400" dirty="0">
              <a:solidFill>
                <a:schemeClr val="tx1"/>
              </a:solidFill>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8F5A0AE-86ED-9B6B-C847-3B308345F645}"/>
              </a:ext>
            </a:extLst>
          </p:cNvPr>
          <p:cNvSpPr/>
          <p:nvPr/>
        </p:nvSpPr>
        <p:spPr>
          <a:xfrm>
            <a:off x="6912876" y="5638470"/>
            <a:ext cx="1855889" cy="622039"/>
          </a:xfrm>
          <a:prstGeom prst="roundRect">
            <a:avLst>
              <a:gd name="adj" fmla="val 10606"/>
            </a:avLst>
          </a:prstGeom>
          <a:solidFill>
            <a:schemeClr val="accent1">
              <a:lumMod val="40000"/>
              <a:lumOff val="60000"/>
            </a:schemeClr>
          </a:solid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2400" dirty="0">
                <a:solidFill>
                  <a:schemeClr val="tx1"/>
                </a:solidFill>
                <a:latin typeface="微软雅黑" panose="020B0503020204020204" pitchFamily="34" charset="-122"/>
                <a:ea typeface="微软雅黑" panose="020B0503020204020204" pitchFamily="34" charset="-122"/>
              </a:rPr>
              <a:t>顾客</a:t>
            </a:r>
            <a:endParaRPr lang="en-US" altLang="zh-CN" sz="2000" b="1" kern="2400" dirty="0">
              <a:solidFill>
                <a:schemeClr val="tx1"/>
              </a:solidFill>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5C4DAD44-D988-5CCC-C474-AE45A6965719}"/>
              </a:ext>
            </a:extLst>
          </p:cNvPr>
          <p:cNvSpPr/>
          <p:nvPr/>
        </p:nvSpPr>
        <p:spPr>
          <a:xfrm>
            <a:off x="4143468" y="5638472"/>
            <a:ext cx="1855889" cy="622039"/>
          </a:xfrm>
          <a:prstGeom prst="roundRect">
            <a:avLst>
              <a:gd name="adj" fmla="val 10606"/>
            </a:avLst>
          </a:prstGeom>
          <a:solidFill>
            <a:schemeClr val="accent1">
              <a:lumMod val="40000"/>
              <a:lumOff val="60000"/>
            </a:schemeClr>
          </a:solid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2400" dirty="0">
                <a:solidFill>
                  <a:schemeClr val="tx1"/>
                </a:solidFill>
                <a:latin typeface="微软雅黑" panose="020B0503020204020204" pitchFamily="34" charset="-122"/>
                <a:ea typeface="微软雅黑" panose="020B0503020204020204" pitchFamily="34" charset="-122"/>
              </a:rPr>
              <a:t>盈利</a:t>
            </a:r>
            <a:endParaRPr lang="en-US" altLang="zh-CN" sz="2000" b="1" kern="2400" dirty="0">
              <a:solidFill>
                <a:schemeClr val="tx1"/>
              </a:solidFill>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55776116-E109-E997-C03B-8D38AC761816}"/>
              </a:ext>
            </a:extLst>
          </p:cNvPr>
          <p:cNvSpPr/>
          <p:nvPr/>
        </p:nvSpPr>
        <p:spPr>
          <a:xfrm>
            <a:off x="6912879" y="489068"/>
            <a:ext cx="1855889" cy="622039"/>
          </a:xfrm>
          <a:prstGeom prst="roundRect">
            <a:avLst>
              <a:gd name="adj" fmla="val 10606"/>
            </a:avLst>
          </a:prstGeom>
          <a:solidFill>
            <a:schemeClr val="accent1">
              <a:lumMod val="40000"/>
              <a:lumOff val="60000"/>
            </a:schemeClr>
          </a:solid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2400" dirty="0">
                <a:solidFill>
                  <a:schemeClr val="tx1"/>
                </a:solidFill>
                <a:latin typeface="微软雅黑" panose="020B0503020204020204" pitchFamily="34" charset="-122"/>
                <a:ea typeface="微软雅黑" panose="020B0503020204020204" pitchFamily="34" charset="-122"/>
              </a:rPr>
              <a:t>核心技术</a:t>
            </a:r>
            <a:endParaRPr lang="en-US" altLang="zh-CN" sz="2000" b="1" kern="2400" dirty="0">
              <a:solidFill>
                <a:schemeClr val="tx1"/>
              </a:solidFill>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85BA6B13-93AF-EE2B-B5C5-190679AC42B7}"/>
              </a:ext>
            </a:extLst>
          </p:cNvPr>
          <p:cNvSpPr/>
          <p:nvPr/>
        </p:nvSpPr>
        <p:spPr>
          <a:xfrm>
            <a:off x="4129046" y="3059504"/>
            <a:ext cx="1855889" cy="622039"/>
          </a:xfrm>
          <a:prstGeom prst="roundRect">
            <a:avLst>
              <a:gd name="adj" fmla="val 10606"/>
            </a:avLst>
          </a:prstGeom>
          <a:solidFill>
            <a:schemeClr val="accent1">
              <a:lumMod val="40000"/>
              <a:lumOff val="60000"/>
            </a:schemeClr>
          </a:solid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2400" dirty="0">
                <a:solidFill>
                  <a:schemeClr val="tx1"/>
                </a:solidFill>
                <a:latin typeface="微软雅黑" panose="020B0503020204020204" pitchFamily="34" charset="-122"/>
                <a:ea typeface="微软雅黑" panose="020B0503020204020204" pitchFamily="34" charset="-122"/>
              </a:rPr>
              <a:t>合作伙伴</a:t>
            </a:r>
            <a:endParaRPr lang="en-US" altLang="zh-CN" sz="2000" b="1" kern="2400" dirty="0">
              <a:solidFill>
                <a:schemeClr val="tx1"/>
              </a:solidFill>
              <a:latin typeface="微软雅黑" panose="020B0503020204020204" pitchFamily="34" charset="-122"/>
              <a:ea typeface="微软雅黑" panose="020B0503020204020204" pitchFamily="34" charset="-122"/>
            </a:endParaRPr>
          </a:p>
        </p:txBody>
      </p:sp>
      <p:sp>
        <p:nvSpPr>
          <p:cNvPr id="26" name="矩形: 圆角 25">
            <a:extLst>
              <a:ext uri="{FF2B5EF4-FFF2-40B4-BE49-F238E27FC236}">
                <a16:creationId xmlns:a16="http://schemas.microsoft.com/office/drawing/2014/main" id="{DA1AE541-68FB-3A47-AF8C-0F36B11BDADC}"/>
              </a:ext>
            </a:extLst>
          </p:cNvPr>
          <p:cNvSpPr/>
          <p:nvPr/>
        </p:nvSpPr>
        <p:spPr>
          <a:xfrm>
            <a:off x="1191021" y="5638471"/>
            <a:ext cx="1855889" cy="622039"/>
          </a:xfrm>
          <a:prstGeom prst="roundRect">
            <a:avLst>
              <a:gd name="adj" fmla="val 10606"/>
            </a:avLst>
          </a:prstGeom>
          <a:solidFill>
            <a:schemeClr val="accent1">
              <a:lumMod val="40000"/>
              <a:lumOff val="60000"/>
            </a:schemeClr>
          </a:solid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2400" dirty="0">
                <a:solidFill>
                  <a:schemeClr val="tx1"/>
                </a:solidFill>
                <a:latin typeface="微软雅黑" panose="020B0503020204020204" pitchFamily="34" charset="-122"/>
                <a:ea typeface="微软雅黑" panose="020B0503020204020204" pitchFamily="34" charset="-122"/>
              </a:rPr>
              <a:t>成本</a:t>
            </a:r>
            <a:endParaRPr lang="en-US" altLang="zh-CN" sz="2000" b="1" kern="2400" dirty="0">
              <a:solidFill>
                <a:schemeClr val="tx1"/>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090AC14B-E3BF-4DB6-564C-60183916BB0D}"/>
              </a:ext>
            </a:extLst>
          </p:cNvPr>
          <p:cNvSpPr/>
          <p:nvPr/>
        </p:nvSpPr>
        <p:spPr>
          <a:xfrm>
            <a:off x="1191344" y="4348839"/>
            <a:ext cx="1855889" cy="622039"/>
          </a:xfrm>
          <a:prstGeom prst="roundRect">
            <a:avLst>
              <a:gd name="adj" fmla="val 10606"/>
            </a:avLst>
          </a:prstGeom>
          <a:solidFill>
            <a:schemeClr val="accent1">
              <a:lumMod val="40000"/>
              <a:lumOff val="60000"/>
            </a:schemeClr>
          </a:solid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2400" dirty="0">
                <a:solidFill>
                  <a:schemeClr val="tx1"/>
                </a:solidFill>
                <a:latin typeface="微软雅黑" panose="020B0503020204020204" pitchFamily="34" charset="-122"/>
                <a:ea typeface="微软雅黑" panose="020B0503020204020204" pitchFamily="34" charset="-122"/>
              </a:rPr>
              <a:t>利润</a:t>
            </a:r>
            <a:endParaRPr lang="en-US" altLang="zh-CN" sz="2000" b="1" kern="2400" dirty="0">
              <a:solidFill>
                <a:schemeClr val="tx1"/>
              </a:solidFill>
              <a:latin typeface="微软雅黑" panose="020B0503020204020204" pitchFamily="34" charset="-122"/>
              <a:ea typeface="微软雅黑" panose="020B0503020204020204" pitchFamily="34" charset="-122"/>
            </a:endParaRPr>
          </a:p>
        </p:txBody>
      </p:sp>
      <p:sp>
        <p:nvSpPr>
          <p:cNvPr id="28" name="矩形: 圆角 27">
            <a:extLst>
              <a:ext uri="{FF2B5EF4-FFF2-40B4-BE49-F238E27FC236}">
                <a16:creationId xmlns:a16="http://schemas.microsoft.com/office/drawing/2014/main" id="{1AE650E8-2359-F98E-4288-EEC5B00D90CE}"/>
              </a:ext>
            </a:extLst>
          </p:cNvPr>
          <p:cNvSpPr/>
          <p:nvPr/>
        </p:nvSpPr>
        <p:spPr>
          <a:xfrm>
            <a:off x="6912879" y="3059504"/>
            <a:ext cx="1855889" cy="622039"/>
          </a:xfrm>
          <a:prstGeom prst="roundRect">
            <a:avLst>
              <a:gd name="adj" fmla="val 10606"/>
            </a:avLst>
          </a:prstGeom>
          <a:solidFill>
            <a:schemeClr val="accent1">
              <a:lumMod val="40000"/>
              <a:lumOff val="60000"/>
            </a:schemeClr>
          </a:solid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2400" dirty="0">
                <a:solidFill>
                  <a:schemeClr val="tx1"/>
                </a:solidFill>
                <a:latin typeface="微软雅黑" panose="020B0503020204020204" pitchFamily="34" charset="-122"/>
                <a:ea typeface="微软雅黑" panose="020B0503020204020204" pitchFamily="34" charset="-122"/>
              </a:rPr>
              <a:t>关键业务</a:t>
            </a:r>
            <a:endParaRPr lang="en-US" altLang="zh-CN" sz="2000" b="1" kern="2400" dirty="0">
              <a:solidFill>
                <a:schemeClr val="tx1"/>
              </a:solidFill>
              <a:latin typeface="微软雅黑" panose="020B0503020204020204" pitchFamily="34" charset="-122"/>
              <a:ea typeface="微软雅黑" panose="020B0503020204020204" pitchFamily="34" charset="-122"/>
            </a:endParaRPr>
          </a:p>
        </p:txBody>
      </p:sp>
      <p:sp>
        <p:nvSpPr>
          <p:cNvPr id="29" name="矩形: 圆角 28">
            <a:extLst>
              <a:ext uri="{FF2B5EF4-FFF2-40B4-BE49-F238E27FC236}">
                <a16:creationId xmlns:a16="http://schemas.microsoft.com/office/drawing/2014/main" id="{9D2A9299-BC06-BEFF-5363-A962ECFF2E6E}"/>
              </a:ext>
            </a:extLst>
          </p:cNvPr>
          <p:cNvSpPr/>
          <p:nvPr/>
        </p:nvSpPr>
        <p:spPr>
          <a:xfrm>
            <a:off x="6912877" y="4348839"/>
            <a:ext cx="1855889" cy="622039"/>
          </a:xfrm>
          <a:prstGeom prst="roundRect">
            <a:avLst>
              <a:gd name="adj" fmla="val 10606"/>
            </a:avLst>
          </a:prstGeom>
          <a:solidFill>
            <a:schemeClr val="accent1">
              <a:lumMod val="40000"/>
              <a:lumOff val="60000"/>
            </a:schemeClr>
          </a:solid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2400" dirty="0">
                <a:solidFill>
                  <a:schemeClr val="tx1"/>
                </a:solidFill>
                <a:latin typeface="微软雅黑" panose="020B0503020204020204" pitchFamily="34" charset="-122"/>
                <a:ea typeface="微软雅黑" panose="020B0503020204020204" pitchFamily="34" charset="-122"/>
              </a:rPr>
              <a:t>推广渠道</a:t>
            </a:r>
            <a:endParaRPr lang="en-US" altLang="zh-CN" sz="2000" b="1" kern="2400" dirty="0">
              <a:solidFill>
                <a:schemeClr val="tx1"/>
              </a:solidFill>
              <a:latin typeface="微软雅黑" panose="020B0503020204020204" pitchFamily="34" charset="-122"/>
              <a:ea typeface="微软雅黑" panose="020B0503020204020204" pitchFamily="34" charset="-122"/>
            </a:endParaRPr>
          </a:p>
        </p:txBody>
      </p:sp>
      <p:cxnSp>
        <p:nvCxnSpPr>
          <p:cNvPr id="33" name="连接符: 肘形 32">
            <a:extLst>
              <a:ext uri="{FF2B5EF4-FFF2-40B4-BE49-F238E27FC236}">
                <a16:creationId xmlns:a16="http://schemas.microsoft.com/office/drawing/2014/main" id="{3352BFAC-5C2A-2CEB-4B20-D01FD6AE1608}"/>
              </a:ext>
            </a:extLst>
          </p:cNvPr>
          <p:cNvCxnSpPr>
            <a:stCxn id="24" idx="2"/>
            <a:endCxn id="21" idx="0"/>
          </p:cNvCxnSpPr>
          <p:nvPr/>
        </p:nvCxnSpPr>
        <p:spPr>
          <a:xfrm rot="5400000">
            <a:off x="7509235" y="1442696"/>
            <a:ext cx="663179" cy="1"/>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1139CA4F-2481-A531-D7CF-C0DA28934704}"/>
              </a:ext>
            </a:extLst>
          </p:cNvPr>
          <p:cNvSpPr txBox="1"/>
          <p:nvPr/>
        </p:nvSpPr>
        <p:spPr>
          <a:xfrm>
            <a:off x="7871370" y="1258030"/>
            <a:ext cx="2492990" cy="369332"/>
          </a:xfrm>
          <a:prstGeom prst="rect">
            <a:avLst/>
          </a:prstGeom>
          <a:noFill/>
        </p:spPr>
        <p:txBody>
          <a:bodyPr wrap="none" rtlCol="0">
            <a:spAutoFit/>
          </a:bodyPr>
          <a:lstStyle/>
          <a:p>
            <a:r>
              <a:rPr lang="zh-CN" altLang="en-US" b="1" kern="2400" dirty="0">
                <a:solidFill>
                  <a:schemeClr val="bg1"/>
                </a:solidFill>
                <a:latin typeface="微软雅黑" panose="020B0503020204020204" pitchFamily="34" charset="-122"/>
                <a:ea typeface="微软雅黑" panose="020B0503020204020204" pitchFamily="34" charset="-122"/>
              </a:rPr>
              <a:t>支撑产品在市场的存活</a:t>
            </a:r>
          </a:p>
        </p:txBody>
      </p:sp>
      <p:cxnSp>
        <p:nvCxnSpPr>
          <p:cNvPr id="37" name="连接符: 肘形 36">
            <a:extLst>
              <a:ext uri="{FF2B5EF4-FFF2-40B4-BE49-F238E27FC236}">
                <a16:creationId xmlns:a16="http://schemas.microsoft.com/office/drawing/2014/main" id="{53AB64A7-F3B1-0167-C6E4-216AAEDC983B}"/>
              </a:ext>
            </a:extLst>
          </p:cNvPr>
          <p:cNvCxnSpPr>
            <a:cxnSpLocks/>
            <a:stCxn id="21" idx="2"/>
            <a:endCxn id="28" idx="0"/>
          </p:cNvCxnSpPr>
          <p:nvPr/>
        </p:nvCxnSpPr>
        <p:spPr>
          <a:xfrm rot="16200000" flipH="1">
            <a:off x="7509234" y="2727913"/>
            <a:ext cx="663179" cy="1"/>
          </a:xfrm>
          <a:prstGeom prst="bentConnector3">
            <a:avLst>
              <a:gd name="adj1" fmla="val 5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DFD4B4EF-EF37-B7DC-7983-A74037ED59CD}"/>
              </a:ext>
            </a:extLst>
          </p:cNvPr>
          <p:cNvSpPr txBox="1"/>
          <p:nvPr/>
        </p:nvSpPr>
        <p:spPr>
          <a:xfrm>
            <a:off x="7871370" y="2539239"/>
            <a:ext cx="2723823" cy="369332"/>
          </a:xfrm>
          <a:prstGeom prst="rect">
            <a:avLst/>
          </a:prstGeom>
          <a:noFill/>
        </p:spPr>
        <p:txBody>
          <a:bodyPr wrap="none" rtlCol="0">
            <a:spAutoFit/>
          </a:bodyPr>
          <a:lstStyle/>
          <a:p>
            <a:r>
              <a:rPr lang="zh-CN" altLang="en-US" b="1" kern="2400" dirty="0">
                <a:solidFill>
                  <a:schemeClr val="bg1"/>
                </a:solidFill>
                <a:latin typeface="微软雅黑" panose="020B0503020204020204" pitchFamily="34" charset="-122"/>
                <a:ea typeface="微软雅黑" panose="020B0503020204020204" pitchFamily="34" charset="-122"/>
              </a:rPr>
              <a:t>根据产品定位，定制服务</a:t>
            </a:r>
          </a:p>
        </p:txBody>
      </p:sp>
      <p:cxnSp>
        <p:nvCxnSpPr>
          <p:cNvPr id="41" name="连接符: 肘形 40">
            <a:extLst>
              <a:ext uri="{FF2B5EF4-FFF2-40B4-BE49-F238E27FC236}">
                <a16:creationId xmlns:a16="http://schemas.microsoft.com/office/drawing/2014/main" id="{27A6AB37-88E8-6149-C2D3-F8D310157683}"/>
              </a:ext>
            </a:extLst>
          </p:cNvPr>
          <p:cNvCxnSpPr>
            <a:cxnSpLocks/>
            <a:stCxn id="21" idx="1"/>
            <a:endCxn id="25" idx="0"/>
          </p:cNvCxnSpPr>
          <p:nvPr/>
        </p:nvCxnSpPr>
        <p:spPr>
          <a:xfrm rot="10800000" flipV="1">
            <a:off x="5056992" y="2085306"/>
            <a:ext cx="1855887" cy="974198"/>
          </a:xfrm>
          <a:prstGeom prst="bentConnector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4B4B89C8-64EA-B981-C0C7-B4E1CA4F7E38}"/>
              </a:ext>
            </a:extLst>
          </p:cNvPr>
          <p:cNvCxnSpPr>
            <a:cxnSpLocks/>
            <a:stCxn id="28" idx="2"/>
            <a:endCxn id="29" idx="0"/>
          </p:cNvCxnSpPr>
          <p:nvPr/>
        </p:nvCxnSpPr>
        <p:spPr>
          <a:xfrm rot="5400000">
            <a:off x="7507175" y="4015190"/>
            <a:ext cx="667296" cy="2"/>
          </a:xfrm>
          <a:prstGeom prst="bentConnector3">
            <a:avLst>
              <a:gd name="adj1" fmla="val 5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28559BA7-43F6-D8C8-1D68-045C4EA57280}"/>
              </a:ext>
            </a:extLst>
          </p:cNvPr>
          <p:cNvCxnSpPr>
            <a:cxnSpLocks/>
            <a:stCxn id="25" idx="2"/>
            <a:endCxn id="29" idx="1"/>
          </p:cNvCxnSpPr>
          <p:nvPr/>
        </p:nvCxnSpPr>
        <p:spPr>
          <a:xfrm rot="16200000" flipH="1">
            <a:off x="5495776" y="3242758"/>
            <a:ext cx="978316" cy="1855886"/>
          </a:xfrm>
          <a:prstGeom prst="bentConnector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92B6EFA0-EF4F-6DC3-3B2B-2089326A19B2}"/>
              </a:ext>
            </a:extLst>
          </p:cNvPr>
          <p:cNvCxnSpPr>
            <a:cxnSpLocks/>
            <a:stCxn id="29" idx="2"/>
            <a:endCxn id="22" idx="0"/>
          </p:cNvCxnSpPr>
          <p:nvPr/>
        </p:nvCxnSpPr>
        <p:spPr>
          <a:xfrm rot="5400000">
            <a:off x="7507026" y="5304674"/>
            <a:ext cx="667592" cy="1"/>
          </a:xfrm>
          <a:prstGeom prst="bentConnector3">
            <a:avLst>
              <a:gd name="adj1" fmla="val 5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B2494B17-9EFC-A253-BF38-9658A8C96ED1}"/>
              </a:ext>
            </a:extLst>
          </p:cNvPr>
          <p:cNvSpPr txBox="1"/>
          <p:nvPr/>
        </p:nvSpPr>
        <p:spPr>
          <a:xfrm>
            <a:off x="7871370" y="3830525"/>
            <a:ext cx="2723823" cy="369332"/>
          </a:xfrm>
          <a:prstGeom prst="rect">
            <a:avLst/>
          </a:prstGeom>
          <a:noFill/>
        </p:spPr>
        <p:txBody>
          <a:bodyPr wrap="none" rtlCol="0">
            <a:spAutoFit/>
          </a:bodyPr>
          <a:lstStyle/>
          <a:p>
            <a:r>
              <a:rPr lang="zh-CN" altLang="en-US" b="1" kern="2400" dirty="0">
                <a:solidFill>
                  <a:schemeClr val="bg1"/>
                </a:solidFill>
                <a:latin typeface="微软雅黑" panose="020B0503020204020204" pitchFamily="34" charset="-122"/>
                <a:ea typeface="微软雅黑" panose="020B0503020204020204" pitchFamily="34" charset="-122"/>
              </a:rPr>
              <a:t>制定合理有效的推广方法</a:t>
            </a:r>
          </a:p>
        </p:txBody>
      </p:sp>
      <p:sp>
        <p:nvSpPr>
          <p:cNvPr id="54" name="文本框 53">
            <a:extLst>
              <a:ext uri="{FF2B5EF4-FFF2-40B4-BE49-F238E27FC236}">
                <a16:creationId xmlns:a16="http://schemas.microsoft.com/office/drawing/2014/main" id="{D9413B16-BB13-9673-8974-92C86216F545}"/>
              </a:ext>
            </a:extLst>
          </p:cNvPr>
          <p:cNvSpPr txBox="1"/>
          <p:nvPr/>
        </p:nvSpPr>
        <p:spPr>
          <a:xfrm>
            <a:off x="4129046" y="1373447"/>
            <a:ext cx="2723823" cy="646331"/>
          </a:xfrm>
          <a:prstGeom prst="rect">
            <a:avLst/>
          </a:prstGeom>
          <a:noFill/>
        </p:spPr>
        <p:txBody>
          <a:bodyPr wrap="none" rtlCol="0">
            <a:spAutoFit/>
          </a:bodyPr>
          <a:lstStyle/>
          <a:p>
            <a:pPr algn="ctr"/>
            <a:r>
              <a:rPr lang="zh-CN" altLang="en-US" b="1" kern="2400" dirty="0">
                <a:solidFill>
                  <a:schemeClr val="bg1"/>
                </a:solidFill>
                <a:latin typeface="微软雅黑" panose="020B0503020204020204" pitchFamily="34" charset="-122"/>
                <a:ea typeface="微软雅黑" panose="020B0503020204020204" pitchFamily="34" charset="-122"/>
              </a:rPr>
              <a:t>寻找合作伙伴</a:t>
            </a:r>
            <a:endParaRPr lang="en-US" altLang="zh-CN" b="1" kern="2400" dirty="0">
              <a:solidFill>
                <a:schemeClr val="bg1"/>
              </a:solidFill>
              <a:latin typeface="微软雅黑" panose="020B0503020204020204" pitchFamily="34" charset="-122"/>
              <a:ea typeface="微软雅黑" panose="020B0503020204020204" pitchFamily="34" charset="-122"/>
            </a:endParaRPr>
          </a:p>
          <a:p>
            <a:pPr algn="ctr"/>
            <a:r>
              <a:rPr lang="zh-CN" altLang="en-US" b="1" kern="2400" dirty="0">
                <a:solidFill>
                  <a:schemeClr val="bg1"/>
                </a:solidFill>
                <a:latin typeface="微软雅黑" panose="020B0503020204020204" pitchFamily="34" charset="-122"/>
                <a:ea typeface="微软雅黑" panose="020B0503020204020204" pitchFamily="34" charset="-122"/>
              </a:rPr>
              <a:t>提升产品在市场的存活率</a:t>
            </a:r>
          </a:p>
        </p:txBody>
      </p:sp>
      <p:sp>
        <p:nvSpPr>
          <p:cNvPr id="55" name="文本框 54">
            <a:extLst>
              <a:ext uri="{FF2B5EF4-FFF2-40B4-BE49-F238E27FC236}">
                <a16:creationId xmlns:a16="http://schemas.microsoft.com/office/drawing/2014/main" id="{972901ED-EDAD-2AA0-8CCF-B44935A9905F}"/>
              </a:ext>
            </a:extLst>
          </p:cNvPr>
          <p:cNvSpPr txBox="1"/>
          <p:nvPr/>
        </p:nvSpPr>
        <p:spPr>
          <a:xfrm>
            <a:off x="5200102" y="3896261"/>
            <a:ext cx="1569660" cy="646331"/>
          </a:xfrm>
          <a:prstGeom prst="rect">
            <a:avLst/>
          </a:prstGeom>
          <a:noFill/>
        </p:spPr>
        <p:txBody>
          <a:bodyPr wrap="none" rtlCol="0">
            <a:spAutoFit/>
          </a:bodyPr>
          <a:lstStyle/>
          <a:p>
            <a:pPr algn="ctr"/>
            <a:r>
              <a:rPr lang="zh-CN" altLang="en-US" b="1" kern="2400" dirty="0">
                <a:solidFill>
                  <a:schemeClr val="bg1"/>
                </a:solidFill>
                <a:latin typeface="微软雅黑" panose="020B0503020204020204" pitchFamily="34" charset="-122"/>
                <a:ea typeface="微软雅黑" panose="020B0503020204020204" pitchFamily="34" charset="-122"/>
              </a:rPr>
              <a:t>通过合作伙伴</a:t>
            </a:r>
            <a:endParaRPr lang="en-US" altLang="zh-CN" b="1" kern="2400" dirty="0">
              <a:solidFill>
                <a:schemeClr val="bg1"/>
              </a:solidFill>
              <a:latin typeface="微软雅黑" panose="020B0503020204020204" pitchFamily="34" charset="-122"/>
              <a:ea typeface="微软雅黑" panose="020B0503020204020204" pitchFamily="34" charset="-122"/>
            </a:endParaRPr>
          </a:p>
          <a:p>
            <a:pPr algn="ctr"/>
            <a:r>
              <a:rPr lang="zh-CN" altLang="en-US" b="1" kern="2400" dirty="0">
                <a:solidFill>
                  <a:schemeClr val="bg1"/>
                </a:solidFill>
                <a:latin typeface="微软雅黑" panose="020B0503020204020204" pitchFamily="34" charset="-122"/>
                <a:ea typeface="微软雅黑" panose="020B0503020204020204" pitchFamily="34" charset="-122"/>
              </a:rPr>
              <a:t>拓宽推广渠道</a:t>
            </a:r>
          </a:p>
        </p:txBody>
      </p:sp>
      <p:cxnSp>
        <p:nvCxnSpPr>
          <p:cNvPr id="72" name="直接连接符 71">
            <a:extLst>
              <a:ext uri="{FF2B5EF4-FFF2-40B4-BE49-F238E27FC236}">
                <a16:creationId xmlns:a16="http://schemas.microsoft.com/office/drawing/2014/main" id="{0DAACC6E-71F6-1628-506C-6C8E2B5043AC}"/>
              </a:ext>
            </a:extLst>
          </p:cNvPr>
          <p:cNvCxnSpPr>
            <a:cxnSpLocks/>
            <a:stCxn id="21" idx="3"/>
          </p:cNvCxnSpPr>
          <p:nvPr/>
        </p:nvCxnSpPr>
        <p:spPr>
          <a:xfrm flipV="1">
            <a:off x="8768767" y="2074740"/>
            <a:ext cx="2475657" cy="1056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1DB66ED-ADDE-7485-7BAA-58B30E641A4A}"/>
              </a:ext>
            </a:extLst>
          </p:cNvPr>
          <p:cNvCxnSpPr>
            <a:cxnSpLocks/>
          </p:cNvCxnSpPr>
          <p:nvPr/>
        </p:nvCxnSpPr>
        <p:spPr>
          <a:xfrm>
            <a:off x="11215395" y="2093728"/>
            <a:ext cx="0" cy="388289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7D771A5-9831-6C67-D418-B1C17E3EDF7C}"/>
              </a:ext>
            </a:extLst>
          </p:cNvPr>
          <p:cNvCxnSpPr>
            <a:endCxn id="22" idx="3"/>
          </p:cNvCxnSpPr>
          <p:nvPr/>
        </p:nvCxnSpPr>
        <p:spPr>
          <a:xfrm flipH="1">
            <a:off x="8768765" y="5949489"/>
            <a:ext cx="2446630" cy="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19483EBD-E762-A454-2B79-7738A3DC67BA}"/>
              </a:ext>
            </a:extLst>
          </p:cNvPr>
          <p:cNvSpPr txBox="1"/>
          <p:nvPr/>
        </p:nvSpPr>
        <p:spPr>
          <a:xfrm>
            <a:off x="8851383" y="5178468"/>
            <a:ext cx="2281394" cy="646331"/>
          </a:xfrm>
          <a:prstGeom prst="rect">
            <a:avLst/>
          </a:prstGeom>
          <a:noFill/>
        </p:spPr>
        <p:txBody>
          <a:bodyPr wrap="none" rtlCol="0">
            <a:spAutoFit/>
          </a:bodyPr>
          <a:lstStyle/>
          <a:p>
            <a:pPr algn="ctr"/>
            <a:r>
              <a:rPr lang="zh-CN" altLang="en-US" b="1" kern="2400" dirty="0">
                <a:solidFill>
                  <a:schemeClr val="bg1"/>
                </a:solidFill>
                <a:latin typeface="微软雅黑" panose="020B0503020204020204" pitchFamily="34" charset="-122"/>
                <a:ea typeface="微软雅黑" panose="020B0503020204020204" pitchFamily="34" charset="-122"/>
              </a:rPr>
              <a:t>与顾客的关系</a:t>
            </a:r>
            <a:endParaRPr lang="en-US" altLang="zh-CN" b="1" kern="2400" dirty="0">
              <a:solidFill>
                <a:schemeClr val="bg1"/>
              </a:solidFill>
              <a:latin typeface="微软雅黑" panose="020B0503020204020204" pitchFamily="34" charset="-122"/>
              <a:ea typeface="微软雅黑" panose="020B0503020204020204" pitchFamily="34" charset="-122"/>
            </a:endParaRPr>
          </a:p>
          <a:p>
            <a:pPr algn="ctr"/>
            <a:r>
              <a:rPr lang="zh-CN" altLang="en-US" b="1" kern="2400" dirty="0">
                <a:solidFill>
                  <a:schemeClr val="bg1"/>
                </a:solidFill>
                <a:latin typeface="微软雅黑" panose="020B0503020204020204" pitchFamily="34" charset="-122"/>
                <a:ea typeface="微软雅黑" panose="020B0503020204020204" pitchFamily="34" charset="-122"/>
              </a:rPr>
              <a:t>长期合作</a:t>
            </a:r>
            <a:r>
              <a:rPr lang="en-US" altLang="zh-CN" b="1" kern="2400" dirty="0">
                <a:solidFill>
                  <a:srgbClr val="FFFF00"/>
                </a:solidFill>
                <a:latin typeface="微软雅黑" panose="020B0503020204020204" pitchFamily="34" charset="-122"/>
                <a:ea typeface="微软雅黑" panose="020B0503020204020204" pitchFamily="34" charset="-122"/>
              </a:rPr>
              <a:t>or</a:t>
            </a:r>
            <a:r>
              <a:rPr lang="zh-CN" altLang="en-US" b="1" kern="2400" dirty="0">
                <a:solidFill>
                  <a:schemeClr val="bg1"/>
                </a:solidFill>
                <a:latin typeface="微软雅黑" panose="020B0503020204020204" pitchFamily="34" charset="-122"/>
                <a:ea typeface="微软雅黑" panose="020B0503020204020204" pitchFamily="34" charset="-122"/>
              </a:rPr>
              <a:t>一次消费</a:t>
            </a:r>
          </a:p>
        </p:txBody>
      </p:sp>
      <p:cxnSp>
        <p:nvCxnSpPr>
          <p:cNvPr id="87" name="连接符: 肘形 86">
            <a:extLst>
              <a:ext uri="{FF2B5EF4-FFF2-40B4-BE49-F238E27FC236}">
                <a16:creationId xmlns:a16="http://schemas.microsoft.com/office/drawing/2014/main" id="{9897EAA4-BF15-9BFA-BB55-454FD77D78A5}"/>
              </a:ext>
            </a:extLst>
          </p:cNvPr>
          <p:cNvCxnSpPr>
            <a:cxnSpLocks/>
            <a:stCxn id="22" idx="1"/>
            <a:endCxn id="23" idx="3"/>
          </p:cNvCxnSpPr>
          <p:nvPr/>
        </p:nvCxnSpPr>
        <p:spPr>
          <a:xfrm rot="10800000" flipV="1">
            <a:off x="5999358" y="5949490"/>
            <a:ext cx="913519" cy="2"/>
          </a:xfrm>
          <a:prstGeom prst="bentConnector3">
            <a:avLst>
              <a:gd name="adj1" fmla="val 5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连接符: 肘形 89">
            <a:extLst>
              <a:ext uri="{FF2B5EF4-FFF2-40B4-BE49-F238E27FC236}">
                <a16:creationId xmlns:a16="http://schemas.microsoft.com/office/drawing/2014/main" id="{68F89FBD-E8C2-21BD-3F79-98A2DB88C5F5}"/>
              </a:ext>
            </a:extLst>
          </p:cNvPr>
          <p:cNvCxnSpPr>
            <a:cxnSpLocks/>
            <a:stCxn id="23" idx="1"/>
            <a:endCxn id="26" idx="3"/>
          </p:cNvCxnSpPr>
          <p:nvPr/>
        </p:nvCxnSpPr>
        <p:spPr>
          <a:xfrm rot="10800000">
            <a:off x="3046910" y="5949492"/>
            <a:ext cx="1096558" cy="1"/>
          </a:xfrm>
          <a:prstGeom prst="bentConnector3">
            <a:avLst>
              <a:gd name="adj1" fmla="val 5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BBCC164E-C989-0DB8-4599-FE947962BAC7}"/>
              </a:ext>
            </a:extLst>
          </p:cNvPr>
          <p:cNvCxnSpPr>
            <a:cxnSpLocks/>
            <a:stCxn id="26" idx="0"/>
            <a:endCxn id="27" idx="2"/>
          </p:cNvCxnSpPr>
          <p:nvPr/>
        </p:nvCxnSpPr>
        <p:spPr>
          <a:xfrm rot="5400000" flipH="1" flipV="1">
            <a:off x="1785331" y="5304514"/>
            <a:ext cx="667593" cy="323"/>
          </a:xfrm>
          <a:prstGeom prst="bentConnector3">
            <a:avLst>
              <a:gd name="adj1" fmla="val 5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圆角 107">
            <a:extLst>
              <a:ext uri="{FF2B5EF4-FFF2-40B4-BE49-F238E27FC236}">
                <a16:creationId xmlns:a16="http://schemas.microsoft.com/office/drawing/2014/main" id="{25300D01-B620-08A9-B1C2-2508239B0E8B}"/>
              </a:ext>
            </a:extLst>
          </p:cNvPr>
          <p:cNvSpPr/>
          <p:nvPr/>
        </p:nvSpPr>
        <p:spPr>
          <a:xfrm>
            <a:off x="1191021" y="2093728"/>
            <a:ext cx="1855889" cy="1587815"/>
          </a:xfrm>
          <a:prstGeom prst="roundRect">
            <a:avLst>
              <a:gd name="adj" fmla="val 10606"/>
            </a:avLst>
          </a:prstGeom>
          <a:solidFill>
            <a:schemeClr val="accent1">
              <a:lumMod val="40000"/>
              <a:lumOff val="60000"/>
            </a:schemeClr>
          </a:solid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2400" dirty="0">
                <a:solidFill>
                  <a:schemeClr val="tx1"/>
                </a:solidFill>
                <a:latin typeface="微软雅黑" panose="020B0503020204020204" pitchFamily="34" charset="-122"/>
                <a:ea typeface="微软雅黑" panose="020B0503020204020204" pitchFamily="34" charset="-122"/>
              </a:rPr>
              <a:t>股东分红</a:t>
            </a:r>
            <a:endParaRPr lang="en-US" altLang="zh-CN" sz="2000" b="1" kern="2400" dirty="0">
              <a:solidFill>
                <a:schemeClr val="tx1"/>
              </a:solidFill>
              <a:latin typeface="微软雅黑" panose="020B0503020204020204" pitchFamily="34" charset="-122"/>
              <a:ea typeface="微软雅黑" panose="020B0503020204020204" pitchFamily="34" charset="-122"/>
            </a:endParaRPr>
          </a:p>
          <a:p>
            <a:pPr algn="ctr"/>
            <a:r>
              <a:rPr lang="zh-CN" altLang="en-US" sz="2000" b="1" kern="2400" dirty="0">
                <a:solidFill>
                  <a:schemeClr val="tx1"/>
                </a:solidFill>
                <a:latin typeface="微软雅黑" panose="020B0503020204020204" pitchFamily="34" charset="-122"/>
                <a:ea typeface="微软雅黑" panose="020B0503020204020204" pitchFamily="34" charset="-122"/>
              </a:rPr>
              <a:t>产品迭代</a:t>
            </a:r>
            <a:endParaRPr lang="en-US" altLang="zh-CN" sz="2000" b="1" kern="2400" dirty="0">
              <a:solidFill>
                <a:schemeClr val="tx1"/>
              </a:solidFill>
              <a:latin typeface="微软雅黑" panose="020B0503020204020204" pitchFamily="34" charset="-122"/>
              <a:ea typeface="微软雅黑" panose="020B0503020204020204" pitchFamily="34" charset="-122"/>
            </a:endParaRPr>
          </a:p>
          <a:p>
            <a:pPr algn="ctr"/>
            <a:r>
              <a:rPr lang="zh-CN" altLang="en-US" sz="2000" b="1" kern="2400" dirty="0">
                <a:solidFill>
                  <a:schemeClr val="tx1"/>
                </a:solidFill>
                <a:latin typeface="微软雅黑" panose="020B0503020204020204" pitchFamily="34" charset="-122"/>
                <a:ea typeface="微软雅黑" panose="020B0503020204020204" pitchFamily="34" charset="-122"/>
              </a:rPr>
              <a:t>市场扩张</a:t>
            </a:r>
            <a:endParaRPr lang="en-US" altLang="zh-CN" sz="2000" b="1" kern="2400" dirty="0">
              <a:solidFill>
                <a:schemeClr val="tx1"/>
              </a:solidFill>
              <a:latin typeface="微软雅黑" panose="020B0503020204020204" pitchFamily="34" charset="-122"/>
              <a:ea typeface="微软雅黑" panose="020B0503020204020204" pitchFamily="34" charset="-122"/>
            </a:endParaRPr>
          </a:p>
          <a:p>
            <a:pPr algn="ctr"/>
            <a:r>
              <a:rPr lang="zh-CN" altLang="en-US" sz="2000" b="1" kern="2400" dirty="0">
                <a:solidFill>
                  <a:schemeClr val="tx1"/>
                </a:solidFill>
                <a:latin typeface="微软雅黑" panose="020B0503020204020204" pitchFamily="34" charset="-122"/>
                <a:ea typeface="微软雅黑" panose="020B0503020204020204" pitchFamily="34" charset="-122"/>
              </a:rPr>
              <a:t>人才招聘</a:t>
            </a:r>
            <a:endParaRPr lang="en-US" altLang="zh-CN" sz="2000" b="1" kern="2400" dirty="0">
              <a:solidFill>
                <a:schemeClr val="tx1"/>
              </a:solidFill>
              <a:latin typeface="微软雅黑" panose="020B0503020204020204" pitchFamily="34" charset="-122"/>
              <a:ea typeface="微软雅黑" panose="020B0503020204020204" pitchFamily="34" charset="-122"/>
            </a:endParaRPr>
          </a:p>
        </p:txBody>
      </p:sp>
      <p:cxnSp>
        <p:nvCxnSpPr>
          <p:cNvPr id="109" name="连接符: 肘形 108">
            <a:extLst>
              <a:ext uri="{FF2B5EF4-FFF2-40B4-BE49-F238E27FC236}">
                <a16:creationId xmlns:a16="http://schemas.microsoft.com/office/drawing/2014/main" id="{1A8CCB37-8A21-0AE1-1E12-6A566BBB4498}"/>
              </a:ext>
            </a:extLst>
          </p:cNvPr>
          <p:cNvCxnSpPr>
            <a:cxnSpLocks/>
            <a:stCxn id="27" idx="0"/>
            <a:endCxn id="108" idx="2"/>
          </p:cNvCxnSpPr>
          <p:nvPr/>
        </p:nvCxnSpPr>
        <p:spPr>
          <a:xfrm rot="16200000" flipV="1">
            <a:off x="1785480" y="4015029"/>
            <a:ext cx="667296" cy="323"/>
          </a:xfrm>
          <a:prstGeom prst="bentConnector3">
            <a:avLst>
              <a:gd name="adj1" fmla="val 5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95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3" name="图片 2" descr="图片包含 图示&#10;&#10;描述已自动生成">
            <a:extLst>
              <a:ext uri="{FF2B5EF4-FFF2-40B4-BE49-F238E27FC236}">
                <a16:creationId xmlns:a16="http://schemas.microsoft.com/office/drawing/2014/main" id="{D34E4321-B481-9629-CE2B-DDAD8756F2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7567"/>
            <a:ext cx="12192000" cy="5860433"/>
          </a:xfrm>
          <a:prstGeom prst="rect">
            <a:avLst/>
          </a:prstGeom>
        </p:spPr>
      </p:pic>
      <p:sp>
        <p:nvSpPr>
          <p:cNvPr id="4" name="文本框 3">
            <a:extLst>
              <a:ext uri="{FF2B5EF4-FFF2-40B4-BE49-F238E27FC236}">
                <a16:creationId xmlns:a16="http://schemas.microsoft.com/office/drawing/2014/main" id="{5D9B08F2-4DD4-4B63-2153-08CFD6F02101}"/>
              </a:ext>
            </a:extLst>
          </p:cNvPr>
          <p:cNvSpPr txBox="1"/>
          <p:nvPr/>
        </p:nvSpPr>
        <p:spPr>
          <a:xfrm>
            <a:off x="1595535" y="113931"/>
            <a:ext cx="9000930"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分享案例</a:t>
            </a:r>
            <a:endParaRPr lang="zh-CN" altLang="en-US" sz="4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646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78DE1-01B1-91F5-5FA1-CD735761E29F}"/>
              </a:ext>
            </a:extLst>
          </p:cNvPr>
          <p:cNvSpPr txBox="1"/>
          <p:nvPr/>
        </p:nvSpPr>
        <p:spPr>
          <a:xfrm>
            <a:off x="1454992" y="1868984"/>
            <a:ext cx="9282015" cy="2369880"/>
          </a:xfrm>
          <a:prstGeom prst="rect">
            <a:avLst/>
          </a:prstGeom>
          <a:noFill/>
        </p:spPr>
        <p:txBody>
          <a:bodyPr wrap="square" rtlCol="0">
            <a:spAutoFit/>
          </a:bodyPr>
          <a:lstStyle/>
          <a:p>
            <a:pPr algn="ctr"/>
            <a:r>
              <a:rPr lang="en-US" altLang="zh-CN" sz="4400" b="1" dirty="0">
                <a:solidFill>
                  <a:srgbClr val="FFFF00"/>
                </a:solidFill>
                <a:latin typeface="微软雅黑" panose="020B0503020204020204" pitchFamily="34" charset="-122"/>
                <a:ea typeface="微软雅黑" panose="020B0503020204020204" pitchFamily="34" charset="-122"/>
              </a:rPr>
              <a:t>If</a:t>
            </a:r>
            <a:r>
              <a:rPr lang="zh-CN" altLang="en-US" sz="4400" b="1" dirty="0">
                <a:solidFill>
                  <a:srgbClr val="FFFF00"/>
                </a:solidFill>
                <a:latin typeface="微软雅黑" panose="020B0503020204020204" pitchFamily="34" charset="-122"/>
                <a:ea typeface="微软雅黑" panose="020B0503020204020204" pitchFamily="34" charset="-122"/>
              </a:rPr>
              <a:t>：你 </a:t>
            </a:r>
            <a:r>
              <a:rPr lang="en-US" altLang="zh-CN" sz="4400" b="1" dirty="0">
                <a:solidFill>
                  <a:srgbClr val="FFFF00"/>
                </a:solidFill>
                <a:latin typeface="微软雅黑" panose="020B0503020204020204" pitchFamily="34" charset="-122"/>
                <a:ea typeface="微软雅黑" panose="020B0503020204020204" pitchFamily="34" charset="-122"/>
              </a:rPr>
              <a:t>= </a:t>
            </a:r>
            <a:r>
              <a:rPr lang="zh-CN" altLang="en-US" sz="4400" b="1" dirty="0">
                <a:solidFill>
                  <a:srgbClr val="FFFF00"/>
                </a:solidFill>
                <a:latin typeface="微软雅黑" panose="020B0503020204020204" pitchFamily="34" charset="-122"/>
                <a:ea typeface="微软雅黑" panose="020B0503020204020204" pitchFamily="34" charset="-122"/>
              </a:rPr>
              <a:t>投资方</a:t>
            </a:r>
            <a:endParaRPr lang="en-US" altLang="zh-CN" sz="4400" b="1" dirty="0">
              <a:solidFill>
                <a:srgbClr val="FFFF00"/>
              </a:solidFill>
              <a:latin typeface="微软雅黑" panose="020B0503020204020204" pitchFamily="34" charset="-122"/>
              <a:ea typeface="微软雅黑" panose="020B0503020204020204" pitchFamily="34" charset="-122"/>
            </a:endParaRPr>
          </a:p>
          <a:p>
            <a:pPr algn="ctr"/>
            <a:endParaRPr lang="en-US" altLang="zh-CN" sz="1600" b="1" dirty="0">
              <a:solidFill>
                <a:srgbClr val="FFFF00"/>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听了你自己的“推销”</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你会不会把你手上的</a:t>
            </a:r>
            <a:r>
              <a:rPr lang="en-US" altLang="zh-CN" sz="4400" b="1" dirty="0">
                <a:solidFill>
                  <a:schemeClr val="bg1"/>
                </a:solidFill>
                <a:latin typeface="微软雅黑" panose="020B0503020204020204" pitchFamily="34" charset="-122"/>
                <a:ea typeface="微软雅黑" panose="020B0503020204020204" pitchFamily="34" charset="-122"/>
              </a:rPr>
              <a:t>100</a:t>
            </a:r>
            <a:r>
              <a:rPr lang="zh-CN" altLang="en-US" sz="4400" b="1" dirty="0">
                <a:solidFill>
                  <a:schemeClr val="bg1"/>
                </a:solidFill>
                <a:latin typeface="微软雅黑" panose="020B0503020204020204" pitchFamily="34" charset="-122"/>
                <a:ea typeface="微软雅黑" panose="020B0503020204020204" pitchFamily="34" charset="-122"/>
              </a:rPr>
              <a:t>万投给自己 ？</a:t>
            </a:r>
          </a:p>
        </p:txBody>
      </p:sp>
      <p:sp>
        <p:nvSpPr>
          <p:cNvPr id="3" name="文本框 2">
            <a:extLst>
              <a:ext uri="{FF2B5EF4-FFF2-40B4-BE49-F238E27FC236}">
                <a16:creationId xmlns:a16="http://schemas.microsoft.com/office/drawing/2014/main" id="{2118D616-A665-8F97-0909-6F41AA180F55}"/>
              </a:ext>
            </a:extLst>
          </p:cNvPr>
          <p:cNvSpPr txBox="1"/>
          <p:nvPr/>
        </p:nvSpPr>
        <p:spPr>
          <a:xfrm>
            <a:off x="286917" y="314521"/>
            <a:ext cx="3408005" cy="461665"/>
          </a:xfrm>
          <a:prstGeom prst="rect">
            <a:avLst/>
          </a:prstGeom>
          <a:noFill/>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换位思考</a:t>
            </a:r>
            <a:endParaRPr lang="zh-CN" altLang="en-US" sz="2400" dirty="0"/>
          </a:p>
        </p:txBody>
      </p:sp>
    </p:spTree>
    <p:extLst>
      <p:ext uri="{BB962C8B-B14F-4D97-AF65-F5344CB8AC3E}">
        <p14:creationId xmlns:p14="http://schemas.microsoft.com/office/powerpoint/2010/main" val="356041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78DE1-01B1-91F5-5FA1-CD735761E29F}"/>
              </a:ext>
            </a:extLst>
          </p:cNvPr>
          <p:cNvSpPr txBox="1"/>
          <p:nvPr/>
        </p:nvSpPr>
        <p:spPr>
          <a:xfrm>
            <a:off x="1427581" y="2659558"/>
            <a:ext cx="9815805" cy="1538883"/>
          </a:xfrm>
          <a:prstGeom prst="rect">
            <a:avLst/>
          </a:prstGeom>
          <a:noFill/>
        </p:spPr>
        <p:txBody>
          <a:bodyPr wrap="square" rtlCol="0">
            <a:spAutoFit/>
          </a:bodyPr>
          <a:lstStyle/>
          <a:p>
            <a:r>
              <a:rPr lang="zh-CN" altLang="en-US" sz="4000" b="1" dirty="0">
                <a:solidFill>
                  <a:srgbClr val="FFFF00"/>
                </a:solidFill>
                <a:latin typeface="微软雅黑" panose="020B0503020204020204" pitchFamily="34" charset="-122"/>
                <a:ea typeface="微软雅黑" panose="020B0503020204020204" pitchFamily="34" charset="-122"/>
              </a:rPr>
              <a:t>角色代入：</a:t>
            </a:r>
            <a:r>
              <a:rPr lang="zh-CN" altLang="en-US" sz="4000" b="1" dirty="0">
                <a:solidFill>
                  <a:schemeClr val="bg1"/>
                </a:solidFill>
                <a:latin typeface="微软雅黑" panose="020B0503020204020204" pitchFamily="34" charset="-122"/>
                <a:ea typeface="微软雅黑" panose="020B0503020204020204" pitchFamily="34" charset="-122"/>
              </a:rPr>
              <a:t>由上至下，梳理项目内容逻辑</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ctr"/>
            <a:endParaRPr lang="en-US" altLang="zh-CN" sz="1400" b="1" dirty="0">
              <a:solidFill>
                <a:srgbClr val="FFFF00"/>
              </a:solidFill>
              <a:latin typeface="微软雅黑" panose="020B0503020204020204" pitchFamily="34" charset="-122"/>
              <a:ea typeface="微软雅黑" panose="020B0503020204020204" pitchFamily="34" charset="-122"/>
            </a:endParaRPr>
          </a:p>
          <a:p>
            <a:r>
              <a:rPr lang="zh-CN" altLang="en-US" sz="4000" b="1" dirty="0">
                <a:solidFill>
                  <a:srgbClr val="FFFF00"/>
                </a:solidFill>
                <a:latin typeface="微软雅黑" panose="020B0503020204020204" pitchFamily="34" charset="-122"/>
                <a:ea typeface="微软雅黑" panose="020B0503020204020204" pitchFamily="34" charset="-122"/>
              </a:rPr>
              <a:t>换位思考：</a:t>
            </a:r>
            <a:r>
              <a:rPr lang="zh-CN" altLang="en-US" sz="4000" b="1" dirty="0">
                <a:solidFill>
                  <a:schemeClr val="bg1"/>
                </a:solidFill>
                <a:latin typeface="微软雅黑" panose="020B0503020204020204" pitchFamily="34" charset="-122"/>
                <a:ea typeface="微软雅黑" panose="020B0503020204020204" pitchFamily="34" charset="-122"/>
              </a:rPr>
              <a:t>由下至上，验证思路可行性</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1872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486</Words>
  <Application>Microsoft Office PowerPoint</Application>
  <PresentationFormat>宽屏</PresentationFormat>
  <Paragraphs>81</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office</cp:lastModifiedBy>
  <cp:revision>14</cp:revision>
  <dcterms:created xsi:type="dcterms:W3CDTF">2022-06-14T10:13:25Z</dcterms:created>
  <dcterms:modified xsi:type="dcterms:W3CDTF">2022-06-16T11:28:16Z</dcterms:modified>
</cp:coreProperties>
</file>